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6" r:id="rId3"/>
    <p:sldId id="260" r:id="rId4"/>
    <p:sldId id="261" r:id="rId5"/>
    <p:sldId id="262" r:id="rId6"/>
    <p:sldId id="295" r:id="rId7"/>
    <p:sldId id="301" r:id="rId8"/>
    <p:sldId id="303" r:id="rId9"/>
    <p:sldId id="302" r:id="rId10"/>
    <p:sldId id="305" r:id="rId11"/>
    <p:sldId id="309" r:id="rId12"/>
    <p:sldId id="265" r:id="rId13"/>
    <p:sldId id="266" r:id="rId14"/>
    <p:sldId id="306" r:id="rId15"/>
    <p:sldId id="308" r:id="rId16"/>
    <p:sldId id="292" r:id="rId17"/>
    <p:sldId id="299" r:id="rId18"/>
    <p:sldId id="284" r:id="rId19"/>
    <p:sldId id="269" r:id="rId20"/>
    <p:sldId id="304" r:id="rId21"/>
    <p:sldId id="307" r:id="rId2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 Ravarotto" initials="CR" lastIdx="3" clrIdx="0">
    <p:extLst>
      <p:ext uri="{19B8F6BF-5375-455C-9EA6-DF929625EA0E}">
        <p15:presenceInfo xmlns:p15="http://schemas.microsoft.com/office/powerpoint/2012/main" userId="554cbf3696faa56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FF0066"/>
    <a:srgbClr val="3333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86477" autoAdjust="0"/>
  </p:normalViewPr>
  <p:slideViewPr>
    <p:cSldViewPr>
      <p:cViewPr varScale="1">
        <p:scale>
          <a:sx n="75" d="100"/>
          <a:sy n="75" d="100"/>
        </p:scale>
        <p:origin x="1085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28" y="321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C8539-85E9-4517-9343-8079A6AFA87C}" type="datetimeFigureOut">
              <a:rPr lang="it-IT" smtClean="0"/>
              <a:pPr/>
              <a:t>08/01/2021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7C9A0-CFFE-452B-A9BE-B3528B45A05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9632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7C9A0-CFFE-452B-A9BE-B3528B45A050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3580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7C9A0-CFFE-452B-A9BE-B3528B45A050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3401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7C9A0-CFFE-452B-A9BE-B3528B45A050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3313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D0AA-DFB1-46F8-81DC-CDC9EAD1F99A}" type="datetimeFigureOut">
              <a:rPr lang="it-IT" smtClean="0"/>
              <a:pPr/>
              <a:t>08/01/2021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8C8FF-DB90-484E-AEB8-B82D7D4D77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0561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D0AA-DFB1-46F8-81DC-CDC9EAD1F99A}" type="datetimeFigureOut">
              <a:rPr lang="it-IT" smtClean="0"/>
              <a:pPr/>
              <a:t>08/01/2021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8C8FF-DB90-484E-AEB8-B82D7D4D77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620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D0AA-DFB1-46F8-81DC-CDC9EAD1F99A}" type="datetimeFigureOut">
              <a:rPr lang="it-IT" smtClean="0"/>
              <a:pPr/>
              <a:t>08/01/2021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8C8FF-DB90-484E-AEB8-B82D7D4D77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0242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D0AA-DFB1-46F8-81DC-CDC9EAD1F99A}" type="datetimeFigureOut">
              <a:rPr lang="it-IT" smtClean="0"/>
              <a:pPr/>
              <a:t>08/01/2021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8C8FF-DB90-484E-AEB8-B82D7D4D77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9064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D0AA-DFB1-46F8-81DC-CDC9EAD1F99A}" type="datetimeFigureOut">
              <a:rPr lang="it-IT" smtClean="0"/>
              <a:pPr/>
              <a:t>08/01/2021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8C8FF-DB90-484E-AEB8-B82D7D4D77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6171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D0AA-DFB1-46F8-81DC-CDC9EAD1F99A}" type="datetimeFigureOut">
              <a:rPr lang="it-IT" smtClean="0"/>
              <a:pPr/>
              <a:t>08/01/2021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8C8FF-DB90-484E-AEB8-B82D7D4D77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9999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D0AA-DFB1-46F8-81DC-CDC9EAD1F99A}" type="datetimeFigureOut">
              <a:rPr lang="it-IT" smtClean="0"/>
              <a:pPr/>
              <a:t>08/01/2021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8C8FF-DB90-484E-AEB8-B82D7D4D77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198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D0AA-DFB1-46F8-81DC-CDC9EAD1F99A}" type="datetimeFigureOut">
              <a:rPr lang="it-IT" smtClean="0"/>
              <a:pPr/>
              <a:t>08/01/2021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8C8FF-DB90-484E-AEB8-B82D7D4D77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1669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D0AA-DFB1-46F8-81DC-CDC9EAD1F99A}" type="datetimeFigureOut">
              <a:rPr lang="it-IT" smtClean="0"/>
              <a:pPr/>
              <a:t>08/01/2021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8C8FF-DB90-484E-AEB8-B82D7D4D77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6093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D0AA-DFB1-46F8-81DC-CDC9EAD1F99A}" type="datetimeFigureOut">
              <a:rPr lang="it-IT" smtClean="0"/>
              <a:pPr/>
              <a:t>08/01/2021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8C8FF-DB90-484E-AEB8-B82D7D4D77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5622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D0AA-DFB1-46F8-81DC-CDC9EAD1F99A}" type="datetimeFigureOut">
              <a:rPr lang="it-IT" smtClean="0"/>
              <a:pPr/>
              <a:t>08/01/2021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8C8FF-DB90-484E-AEB8-B82D7D4D77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8374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AD0AA-DFB1-46F8-81DC-CDC9EAD1F99A}" type="datetimeFigureOut">
              <a:rPr lang="it-IT" smtClean="0"/>
              <a:pPr/>
              <a:t>08/01/2021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8C8FF-DB90-484E-AEB8-B82D7D4D77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9573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8596" y="2836565"/>
            <a:ext cx="8506519" cy="3521393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tx2"/>
                </a:solidFill>
              </a:rPr>
              <a:t>SCUOLA</a:t>
            </a:r>
          </a:p>
          <a:p>
            <a:r>
              <a:rPr lang="it-IT" sz="4000" b="1" dirty="0">
                <a:solidFill>
                  <a:schemeClr val="tx2"/>
                </a:solidFill>
              </a:rPr>
              <a:t>PRIMARIA</a:t>
            </a:r>
          </a:p>
          <a:p>
            <a:r>
              <a:rPr lang="it-IT" b="1" dirty="0">
                <a:solidFill>
                  <a:schemeClr val="tx2"/>
                </a:solidFill>
              </a:rPr>
              <a:t>«A. GRAMSCI»</a:t>
            </a:r>
          </a:p>
          <a:p>
            <a:r>
              <a:rPr lang="it-IT" b="1" dirty="0">
                <a:solidFill>
                  <a:schemeClr val="tx2"/>
                </a:solidFill>
              </a:rPr>
              <a:t>Via Rossetti, 4 – Villa Fastiggi </a:t>
            </a:r>
          </a:p>
          <a:p>
            <a:r>
              <a:rPr lang="it-IT" b="1" dirty="0">
                <a:solidFill>
                  <a:schemeClr val="tx2"/>
                </a:solidFill>
              </a:rPr>
              <a:t>Pesaro</a:t>
            </a:r>
          </a:p>
        </p:txBody>
      </p:sp>
      <p:pic>
        <p:nvPicPr>
          <p:cNvPr id="1026" name="Picture 2" descr="C:\Users\Silvia\Desktop\open day\logoOpenD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33241"/>
            <a:ext cx="4643470" cy="226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ilvia\Desktop\open day\Screenshot-2018-1-8 PTOF GALILEI 2017 pd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270" y="230872"/>
            <a:ext cx="2274314" cy="226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806775"/>
      </p:ext>
    </p:extLst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2F06A7-708E-4190-A3E4-C7C9FDE58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/>
              <a:t>  Il nostro laboratorio mobile di informatica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1C17E93-E6DF-4037-AFFC-9F71167FD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909504"/>
            <a:ext cx="9144000" cy="594928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9FE5664-466B-4041-945C-2FA85D349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908720"/>
            <a:ext cx="5236046" cy="4392488"/>
          </a:xfrm>
          <a:prstGeom prst="rect">
            <a:avLst/>
          </a:prstGeom>
          <a:scene3d>
            <a:camera prst="perspectiveRelaxed" fov="3900000">
              <a:rot lat="18573604" lon="0" rev="20999999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16228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0FAD12-9374-4E14-A2AA-C92F15150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BCF97CD-83E8-4121-B3E5-5595EFFBB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0"/>
            <a:ext cx="6264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28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543670"/>
          </a:xfrm>
        </p:spPr>
        <p:txBody>
          <a:bodyPr>
            <a:normAutofit fontScale="90000"/>
          </a:bodyPr>
          <a:lstStyle/>
          <a:p>
            <a:pPr algn="l"/>
            <a:r>
              <a:rPr lang="it-IT" sz="40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MOVIMENTO = APPRENDIMENTO</a:t>
            </a:r>
            <a:br>
              <a:rPr lang="it-IT" sz="4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r>
              <a:rPr lang="it-IT" sz="18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					( </a:t>
            </a:r>
            <a:r>
              <a:rPr lang="it-IT" sz="1800" b="1" dirty="0">
                <a:solidFill>
                  <a:srgbClr val="0070C0"/>
                </a:solidFill>
                <a:latin typeface="Arial Narrow" panose="020B0606020202030204" pitchFamily="34" charset="0"/>
              </a:rPr>
              <a:t>IN COLLABORAZIONE CON IL C.O.N.I)</a:t>
            </a:r>
            <a:endParaRPr lang="it-IT" sz="1800" b="1" dirty="0">
              <a:solidFill>
                <a:srgbClr val="0070C0"/>
              </a:solidFill>
              <a:latin typeface="Showcard Gothic" panose="04020904020102020604" pitchFamily="82" charset="0"/>
            </a:endParaRPr>
          </a:p>
        </p:txBody>
      </p:sp>
      <p:pic>
        <p:nvPicPr>
          <p:cNvPr id="4" name="Segnaposto contenuto 3" descr="C:\Users\utente\OneDrive\Immagini\Rullino\20170523_091041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04" y="1340768"/>
            <a:ext cx="7992888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439688" y="6165304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solidFill>
                  <a:srgbClr val="0070C0"/>
                </a:solidFill>
              </a:rPr>
              <a:t>Manifestazione finale: giochi di classe</a:t>
            </a:r>
          </a:p>
        </p:txBody>
      </p:sp>
    </p:spTree>
    <p:extLst>
      <p:ext uri="{BB962C8B-B14F-4D97-AF65-F5344CB8AC3E}">
        <p14:creationId xmlns:p14="http://schemas.microsoft.com/office/powerpoint/2010/main" val="765315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C:\Users\utente\OneDrive\Immagini\Rullino\20160524_09411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0"/>
            <a:ext cx="91440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8743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683EF75F-7E6A-4DCA-B440-DDC42955B4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8003232" cy="6048672"/>
          </a:xfrm>
          <a:prstGeom prst="rect">
            <a:avLst/>
          </a:prstGeom>
        </p:spPr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7614F846-1147-43FB-9311-167160C52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6296891" cy="3670069"/>
          </a:xfrm>
        </p:spPr>
      </p:pic>
    </p:spTree>
    <p:extLst>
      <p:ext uri="{BB962C8B-B14F-4D97-AF65-F5344CB8AC3E}">
        <p14:creationId xmlns:p14="http://schemas.microsoft.com/office/powerpoint/2010/main" val="179427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664BF6-C7F6-4914-A017-BCFC6BC35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9BCB9DF-AFF2-4220-B6F4-8CCCCFDC5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908720"/>
            <a:ext cx="590465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40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/>
          <a:lstStyle/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07504" y="214290"/>
            <a:ext cx="8840194" cy="907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rgbClr val="00B050"/>
                </a:solidFill>
                <a:latin typeface="Showcard Gothic" panose="04020904020102020604" pitchFamily="82" charset="0"/>
              </a:rPr>
              <a:t>         </a:t>
            </a:r>
            <a:r>
              <a:rPr lang="it-IT" sz="4800" dirty="0">
                <a:solidFill>
                  <a:srgbClr val="00B050"/>
                </a:solidFill>
                <a:latin typeface="Nyala" panose="02000504070300020003" pitchFamily="2" charset="0"/>
              </a:rPr>
              <a:t>AMBIENTE E SOSTENIBILITA’ …..</a:t>
            </a:r>
            <a:br>
              <a:rPr lang="it-IT" sz="2800" dirty="0">
                <a:solidFill>
                  <a:srgbClr val="00B050"/>
                </a:solidFill>
                <a:latin typeface="Showcard Gothic" panose="04020904020102020604" pitchFamily="82" charset="0"/>
              </a:rPr>
            </a:br>
            <a:r>
              <a:rPr lang="it-IT" sz="2800" dirty="0">
                <a:solidFill>
                  <a:srgbClr val="00B050"/>
                </a:solidFill>
                <a:latin typeface="Showcard Gothic" panose="04020904020102020604" pitchFamily="82" charset="0"/>
              </a:rPr>
              <a:t>			</a:t>
            </a:r>
            <a:endParaRPr lang="it-IT" sz="4400" dirty="0">
              <a:solidFill>
                <a:schemeClr val="accent3">
                  <a:lumMod val="50000"/>
                </a:schemeClr>
              </a:solidFill>
              <a:latin typeface="Showcard Gothic" panose="04020904020102020604" pitchFamily="82" charset="0"/>
            </a:endParaRPr>
          </a:p>
          <a:p>
            <a:endParaRPr lang="it-IT" sz="28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it-IT" sz="28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it-IT" sz="28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it-IT" sz="3200" dirty="0">
                <a:solidFill>
                  <a:schemeClr val="accent3">
                    <a:lumMod val="50000"/>
                  </a:schemeClr>
                </a:solidFill>
                <a:latin typeface="Nyala" panose="02000504070300020003" pitchFamily="2" charset="0"/>
              </a:rPr>
              <a:t>Gli alunni </a:t>
            </a:r>
          </a:p>
          <a:p>
            <a:r>
              <a:rPr lang="it-IT" sz="3200" dirty="0">
                <a:solidFill>
                  <a:schemeClr val="accent3">
                    <a:lumMod val="50000"/>
                  </a:schemeClr>
                </a:solidFill>
                <a:latin typeface="Nyala" panose="02000504070300020003" pitchFamily="2" charset="0"/>
              </a:rPr>
              <a:t>piantano una</a:t>
            </a:r>
          </a:p>
          <a:p>
            <a:r>
              <a:rPr lang="it-IT" sz="3200" dirty="0">
                <a:solidFill>
                  <a:schemeClr val="accent3">
                    <a:lumMod val="50000"/>
                  </a:schemeClr>
                </a:solidFill>
                <a:latin typeface="Nyala" panose="02000504070300020003" pitchFamily="2" charset="0"/>
              </a:rPr>
              <a:t>siepe nel </a:t>
            </a:r>
          </a:p>
          <a:p>
            <a:r>
              <a:rPr lang="it-IT" sz="3200" dirty="0">
                <a:solidFill>
                  <a:schemeClr val="accent3">
                    <a:lumMod val="50000"/>
                  </a:schemeClr>
                </a:solidFill>
                <a:latin typeface="Nyala" panose="02000504070300020003" pitchFamily="2" charset="0"/>
              </a:rPr>
              <a:t>giardino della</a:t>
            </a:r>
          </a:p>
          <a:p>
            <a:r>
              <a:rPr lang="it-IT" sz="3200" dirty="0">
                <a:solidFill>
                  <a:schemeClr val="accent3">
                    <a:lumMod val="50000"/>
                  </a:schemeClr>
                </a:solidFill>
                <a:latin typeface="Nyala" panose="02000504070300020003" pitchFamily="2" charset="0"/>
              </a:rPr>
              <a:t>scuola.</a:t>
            </a:r>
          </a:p>
          <a:p>
            <a:pPr algn="ctr"/>
            <a:endParaRPr lang="it-IT" sz="4400" dirty="0">
              <a:solidFill>
                <a:schemeClr val="accent3">
                  <a:lumMod val="50000"/>
                </a:schemeClr>
              </a:solidFill>
              <a:latin typeface="Showcard Gothic" panose="04020904020102020604" pitchFamily="82" charset="0"/>
            </a:endParaRPr>
          </a:p>
          <a:p>
            <a:pPr algn="ctr"/>
            <a:endParaRPr lang="it-IT" sz="4400" dirty="0">
              <a:solidFill>
                <a:schemeClr val="accent3">
                  <a:lumMod val="50000"/>
                </a:schemeClr>
              </a:solidFill>
              <a:latin typeface="Showcard Gothic" panose="04020904020102020604" pitchFamily="82" charset="0"/>
            </a:endParaRPr>
          </a:p>
          <a:p>
            <a:pPr algn="ctr"/>
            <a:endParaRPr lang="it-IT" sz="4400" dirty="0">
              <a:solidFill>
                <a:schemeClr val="accent3">
                  <a:lumMod val="50000"/>
                </a:schemeClr>
              </a:solidFill>
              <a:latin typeface="Showcard Gothic" panose="04020904020102020604" pitchFamily="82" charset="0"/>
            </a:endParaRPr>
          </a:p>
          <a:p>
            <a:pPr algn="ctr"/>
            <a:endParaRPr lang="it-IT" sz="4400" dirty="0">
              <a:solidFill>
                <a:schemeClr val="accent3">
                  <a:lumMod val="50000"/>
                </a:schemeClr>
              </a:solidFill>
              <a:latin typeface="Showcard Gothic" panose="04020904020102020604" pitchFamily="82" charset="0"/>
            </a:endParaRPr>
          </a:p>
          <a:p>
            <a:pPr algn="ctr"/>
            <a:endParaRPr lang="it-IT" sz="4400" dirty="0">
              <a:solidFill>
                <a:schemeClr val="accent3">
                  <a:lumMod val="50000"/>
                </a:schemeClr>
              </a:solidFill>
              <a:latin typeface="Showcard Gothic" panose="04020904020102020604" pitchFamily="82" charset="0"/>
            </a:endParaRPr>
          </a:p>
          <a:p>
            <a:pPr algn="ctr"/>
            <a:endParaRPr lang="it-IT" sz="4400" dirty="0">
              <a:solidFill>
                <a:schemeClr val="accent3">
                  <a:lumMod val="50000"/>
                </a:schemeClr>
              </a:solidFill>
              <a:latin typeface="Showcard Gothic" panose="04020904020102020604" pitchFamily="82" charset="0"/>
            </a:endParaRPr>
          </a:p>
        </p:txBody>
      </p:sp>
      <p:pic>
        <p:nvPicPr>
          <p:cNvPr id="6" name="Immagine 5" descr="C:\Users\utente\OneDrive\Immagini\Rullino\20170325_1002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83768" y="1537008"/>
            <a:ext cx="6463930" cy="4763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453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it-IT" sz="3600" dirty="0"/>
              <a:t>21 novembre: Giornata nazionale dell’albero</a:t>
            </a:r>
            <a:br>
              <a:rPr lang="it-IT" dirty="0"/>
            </a:br>
            <a:endParaRPr lang="it-IT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2" indent="0">
              <a:buNone/>
            </a:pPr>
            <a:r>
              <a:rPr lang="it-IT" dirty="0"/>
              <a:t>                </a:t>
            </a:r>
          </a:p>
        </p:txBody>
      </p:sp>
      <p:pic>
        <p:nvPicPr>
          <p:cNvPr id="9" name="Picture 2" descr="C:\Users\User\Desktop\a_sycamore__17304.1515206051__74088.15156887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1640" y="1166018"/>
            <a:ext cx="6984776" cy="4960145"/>
          </a:xfrm>
          <a:prstGeom prst="rect">
            <a:avLst/>
          </a:prstGeom>
        </p:spPr>
      </p:pic>
      <p:pic>
        <p:nvPicPr>
          <p:cNvPr id="10" name="Picture 3" descr="C:\Users\Silvia\Desktop\open day\boscoxcitta.jpg">
            <a:extLst>
              <a:ext uri="{FF2B5EF4-FFF2-40B4-BE49-F238E27FC236}">
                <a16:creationId xmlns:a16="http://schemas.microsoft.com/office/drawing/2014/main" id="{467D8FD5-2886-42C8-A356-C3D3EBCCA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7"/>
            <a:ext cx="3672408" cy="544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2F92A12-E484-4438-920C-A3952AB03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0000">
            <a:off x="3882060" y="4227707"/>
            <a:ext cx="4788000" cy="269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01387FB-3D50-4F14-8F81-06F702C8557E}"/>
              </a:ext>
            </a:extLst>
          </p:cNvPr>
          <p:cNvSpPr txBox="1"/>
          <p:nvPr/>
        </p:nvSpPr>
        <p:spPr>
          <a:xfrm>
            <a:off x="323528" y="3428999"/>
            <a:ext cx="66967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7200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Grazie albero!</a:t>
            </a:r>
          </a:p>
        </p:txBody>
      </p:sp>
    </p:spTree>
    <p:extLst>
      <p:ext uri="{BB962C8B-B14F-4D97-AF65-F5344CB8AC3E}">
        <p14:creationId xmlns:p14="http://schemas.microsoft.com/office/powerpoint/2010/main" val="189985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it-IT" sz="3200" dirty="0"/>
              <a:t>		</a:t>
            </a:r>
            <a:br>
              <a:rPr lang="it-IT" sz="3200" dirty="0"/>
            </a:br>
            <a:br>
              <a:rPr lang="it-IT" sz="3200" dirty="0"/>
            </a:br>
            <a:r>
              <a:rPr lang="it-IT" sz="3200" dirty="0"/>
              <a:t>        </a:t>
            </a:r>
            <a:r>
              <a:rPr lang="it-IT" sz="5300" dirty="0"/>
              <a:t>La scuola e il territorio…</a:t>
            </a:r>
            <a:br>
              <a:rPr lang="it-IT" sz="3200" dirty="0"/>
            </a:br>
            <a:br>
              <a:rPr lang="it-IT" sz="3200" dirty="0"/>
            </a:br>
            <a:r>
              <a:rPr lang="it-IT" sz="3200" dirty="0"/>
              <a:t>Inaugurazione del parco «Calibano»</a:t>
            </a:r>
            <a:br>
              <a:rPr lang="it-IT" sz="3200" dirty="0"/>
            </a:br>
            <a:endParaRPr lang="it-IT" sz="3200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lnSpcReduction="10000"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dirty="0"/>
          </a:p>
          <a:p>
            <a:pPr>
              <a:buNone/>
            </a:pPr>
            <a:r>
              <a:rPr lang="it-IT" dirty="0"/>
              <a:t>				… e della pista ciclabile</a:t>
            </a:r>
          </a:p>
        </p:txBody>
      </p:sp>
      <p:pic>
        <p:nvPicPr>
          <p:cNvPr id="4" name="Immagine 3" descr="C:\Users\utente\Pictures\2015-08-03\10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76872"/>
            <a:ext cx="6624736" cy="3239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7867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>
            <a:normAutofit/>
          </a:bodyPr>
          <a:lstStyle/>
          <a:p>
            <a:pPr algn="l"/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Showcard Gothic" panose="04020904020102020604" pitchFamily="82" charset="0"/>
              </a:rPr>
              <a:t>   Progetto «</a:t>
            </a:r>
            <a:r>
              <a:rPr lang="it-IT" i="1" dirty="0">
                <a:solidFill>
                  <a:schemeClr val="accent6">
                    <a:lumMod val="75000"/>
                  </a:schemeClr>
                </a:solidFill>
                <a:latin typeface="Showcard Gothic" panose="04020904020102020604" pitchFamily="82" charset="0"/>
              </a:rPr>
              <a:t>a  scuola  con  gli  amici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Showcard Gothic" panose="04020904020102020604" pitchFamily="82" charset="0"/>
              </a:rPr>
              <a:t>”»</a:t>
            </a:r>
          </a:p>
        </p:txBody>
      </p:sp>
      <p:pic>
        <p:nvPicPr>
          <p:cNvPr id="4" name="Segnaposto contenuto 3" descr="C:\Users\utente\Pictures\SCARICO SCUOLA DA ONE DRIVE\20130919_060202054_iOS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7544" y="1916832"/>
            <a:ext cx="4032449" cy="403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3" name="Picture 3" descr="C:\Users\Silvia\Desktop\open day\con gli amic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227" y="1988840"/>
            <a:ext cx="4585773" cy="343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402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96752"/>
            <a:ext cx="7906072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Autofit/>
          </a:bodyPr>
          <a:lstStyle/>
          <a:p>
            <a:r>
              <a:rPr lang="it-IT" sz="4800" i="1" dirty="0">
                <a:ln w="18000">
                  <a:solidFill>
                    <a:srgbClr val="FF0066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You are welcome </a:t>
            </a:r>
            <a:r>
              <a:rPr lang="it-IT" sz="7200" i="1" dirty="0">
                <a:ln w="18000">
                  <a:solidFill>
                    <a:srgbClr val="FF0066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!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914400" y="1405455"/>
            <a:ext cx="8229600" cy="4828987"/>
          </a:xfrm>
        </p:spPr>
        <p:txBody>
          <a:bodyPr/>
          <a:lstStyle/>
          <a:p>
            <a:pPr algn="ctr">
              <a:buNone/>
            </a:pPr>
            <a:r>
              <a:rPr lang="it-IT" dirty="0"/>
              <a:t> </a:t>
            </a:r>
          </a:p>
        </p:txBody>
      </p:sp>
      <p:sp>
        <p:nvSpPr>
          <p:cNvPr id="8" name="Rettangolo 7"/>
          <p:cNvSpPr/>
          <p:nvPr/>
        </p:nvSpPr>
        <p:spPr>
          <a:xfrm>
            <a:off x="214282" y="285728"/>
            <a:ext cx="500065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b="1" i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Benven</a:t>
            </a:r>
            <a:endParaRPr lang="it-IT" sz="4400" b="1" i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  <a:p>
            <a:pPr algn="ctr"/>
            <a:r>
              <a:rPr lang="it-IT" sz="4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u</a:t>
            </a:r>
          </a:p>
          <a:p>
            <a:pPr algn="ctr"/>
            <a:r>
              <a:rPr lang="it-IT" sz="4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t</a:t>
            </a:r>
            <a:endParaRPr lang="it-IT" sz="4400" b="1" i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  <a:p>
            <a:pPr algn="ctr"/>
            <a:r>
              <a:rPr lang="it-IT" sz="4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i</a:t>
            </a:r>
            <a:endParaRPr lang="it-IT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650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725CFD-2D1A-44B0-8F8A-8D1FB4916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381328"/>
          </a:xfrm>
        </p:spPr>
        <p:txBody>
          <a:bodyPr>
            <a:normAutofit fontScale="40000" lnSpcReduction="20000"/>
          </a:bodyPr>
          <a:lstStyle/>
          <a:p>
            <a:endParaRPr lang="it-IT" dirty="0"/>
          </a:p>
          <a:p>
            <a:pPr marL="0" indent="0">
              <a:buNone/>
            </a:pPr>
            <a:endParaRPr lang="it-IT" sz="7200" dirty="0">
              <a:solidFill>
                <a:srgbClr val="FF0000"/>
              </a:solidFill>
              <a:latin typeface="Freestyle Script" panose="030804020302050B0404" pitchFamily="66" charset="0"/>
            </a:endParaRPr>
          </a:p>
          <a:p>
            <a:pPr marL="0" indent="0">
              <a:buNone/>
            </a:pPr>
            <a:endParaRPr lang="it-IT" sz="7200" dirty="0">
              <a:solidFill>
                <a:srgbClr val="FF0000"/>
              </a:solidFill>
              <a:latin typeface="Freestyle Script" panose="030804020302050B0404" pitchFamily="66" charset="0"/>
            </a:endParaRPr>
          </a:p>
          <a:p>
            <a:pPr marL="0" indent="0">
              <a:buNone/>
            </a:pPr>
            <a:endParaRPr lang="it-IT" sz="7200" dirty="0">
              <a:solidFill>
                <a:srgbClr val="FF0000"/>
              </a:solidFill>
              <a:latin typeface="Freestyle Script" panose="030804020302050B0404" pitchFamily="66" charset="0"/>
            </a:endParaRPr>
          </a:p>
          <a:p>
            <a:pPr marL="0" indent="0">
              <a:buNone/>
            </a:pPr>
            <a:endParaRPr lang="it-IT" sz="7200" dirty="0">
              <a:solidFill>
                <a:srgbClr val="FF0000"/>
              </a:solidFill>
              <a:latin typeface="Freestyle Script" panose="030804020302050B0404" pitchFamily="66" charset="0"/>
            </a:endParaRPr>
          </a:p>
          <a:p>
            <a:pPr marL="0" indent="0">
              <a:buNone/>
            </a:pPr>
            <a:endParaRPr lang="it-IT" sz="7200" dirty="0">
              <a:solidFill>
                <a:srgbClr val="FF0000"/>
              </a:solidFill>
              <a:latin typeface="Freestyle Script" panose="030804020302050B0404" pitchFamily="66" charset="0"/>
            </a:endParaRPr>
          </a:p>
          <a:p>
            <a:pPr marL="0" indent="0">
              <a:buNone/>
            </a:pPr>
            <a:endParaRPr lang="it-IT" sz="8500" dirty="0">
              <a:solidFill>
                <a:srgbClr val="FF0000"/>
              </a:solidFill>
              <a:latin typeface="Freestyle Script" panose="030804020302050B0404" pitchFamily="66" charset="0"/>
            </a:endParaRPr>
          </a:p>
          <a:p>
            <a:pPr marL="0" indent="0">
              <a:buNone/>
            </a:pPr>
            <a:endParaRPr lang="it-IT" sz="8500" dirty="0">
              <a:solidFill>
                <a:srgbClr val="FF0000"/>
              </a:solidFill>
              <a:latin typeface="Freestyle Script" panose="030804020302050B0404" pitchFamily="66" charset="0"/>
            </a:endParaRPr>
          </a:p>
          <a:p>
            <a:pPr marL="0" indent="0">
              <a:buNone/>
            </a:pPr>
            <a:endParaRPr lang="it-IT" sz="10900" dirty="0">
              <a:solidFill>
                <a:srgbClr val="FF0000"/>
              </a:solidFill>
              <a:latin typeface="Freestyle Script" panose="030804020302050B0404" pitchFamily="66" charset="0"/>
            </a:endParaRPr>
          </a:p>
          <a:p>
            <a:pPr marL="0" indent="0">
              <a:buNone/>
            </a:pPr>
            <a:r>
              <a:rPr lang="it-IT" sz="13900" dirty="0">
                <a:solidFill>
                  <a:srgbClr val="FF0000"/>
                </a:solidFill>
                <a:latin typeface="Freestyle Script" panose="030804020302050B0404" pitchFamily="66" charset="0"/>
              </a:rPr>
              <a:t>Solo un apprendimento caldo può generare un sapere appassionato!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DDBF7A8-D244-4C4E-B060-AADB45ECF0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8640"/>
            <a:ext cx="868680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28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EB9C48-6A97-48A1-8F85-F1F7E6F45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9600" dirty="0">
                <a:solidFill>
                  <a:srgbClr val="FF0000"/>
                </a:solidFill>
                <a:latin typeface="Freestyle Script" panose="030804020302050B0404" pitchFamily="66" charset="0"/>
              </a:rPr>
              <a:t>	  </a:t>
            </a:r>
          </a:p>
          <a:p>
            <a:pPr marL="0" indent="0">
              <a:buNone/>
            </a:pPr>
            <a:r>
              <a:rPr lang="it-IT" sz="9600" dirty="0">
                <a:solidFill>
                  <a:srgbClr val="FF0000"/>
                </a:solidFill>
                <a:latin typeface="Freestyle Script" panose="030804020302050B0404" pitchFamily="66" charset="0"/>
              </a:rPr>
              <a:t>      Vi aspettiamo !!!</a:t>
            </a:r>
          </a:p>
          <a:p>
            <a:pPr marL="0" indent="0">
              <a:buNone/>
            </a:pPr>
            <a:endParaRPr lang="it-IT" sz="9600" dirty="0">
              <a:solidFill>
                <a:srgbClr val="FF0000"/>
              </a:solidFill>
              <a:latin typeface="Freestyle Script" panose="030804020302050B0404" pitchFamily="66" charset="0"/>
            </a:endParaRPr>
          </a:p>
          <a:p>
            <a:pPr marL="0" indent="0" algn="ctr">
              <a:buNone/>
            </a:pPr>
            <a:r>
              <a:rPr lang="it-IT" sz="5400" dirty="0">
                <a:solidFill>
                  <a:srgbClr val="FF0000"/>
                </a:solidFill>
                <a:latin typeface="Freestyle Script" panose="030804020302050B0404" pitchFamily="66" charset="0"/>
              </a:rPr>
              <a:t>La Dirigente scolastica e gli insegnanti della Scuola primaria «A. Gramsci»</a:t>
            </a:r>
          </a:p>
        </p:txBody>
      </p:sp>
    </p:spTree>
    <p:extLst>
      <p:ext uri="{BB962C8B-B14F-4D97-AF65-F5344CB8AC3E}">
        <p14:creationId xmlns:p14="http://schemas.microsoft.com/office/powerpoint/2010/main" val="2171801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127163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0000"/>
                </a:solidFill>
                <a:latin typeface="Showcard Gothic" pitchFamily="82" charset="0"/>
              </a:rPr>
              <a:t>PROFILO  ORGANIZZATIVO DIDATTICO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79512" y="1628800"/>
            <a:ext cx="4286280" cy="4800596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it-IT" sz="8000" b="1" dirty="0">
              <a:solidFill>
                <a:srgbClr val="00B050"/>
              </a:solidFill>
              <a:latin typeface="Arial Narrow" pitchFamily="34" charset="0"/>
              <a:cs typeface="Arial" pitchFamily="34" charset="0"/>
            </a:endParaRPr>
          </a:p>
          <a:p>
            <a:pPr>
              <a:defRPr/>
            </a:pPr>
            <a:r>
              <a:rPr lang="it-IT" sz="8000" b="1" dirty="0">
                <a:solidFill>
                  <a:srgbClr val="00B050"/>
                </a:solidFill>
                <a:latin typeface="Arial Narrow" pitchFamily="34" charset="0"/>
                <a:cs typeface="Arial" pitchFamily="34" charset="0"/>
              </a:rPr>
              <a:t>10 CLASSI CON ORARIO A SETTIMANE ALTERNE:</a:t>
            </a:r>
          </a:p>
          <a:p>
            <a:pPr>
              <a:defRPr/>
            </a:pPr>
            <a:endParaRPr lang="it-IT" sz="7200" b="1" dirty="0">
              <a:solidFill>
                <a:srgbClr val="00B050"/>
              </a:solidFill>
              <a:latin typeface="Arial Narrow" pitchFamily="34" charset="0"/>
              <a:cs typeface="Arial" pitchFamily="34" charset="0"/>
            </a:endParaRPr>
          </a:p>
          <a:p>
            <a:pPr>
              <a:defRPr/>
            </a:pPr>
            <a:r>
              <a:rPr lang="it-IT" sz="8000" b="1" u="sng" dirty="0">
                <a:latin typeface="Arial Narrow" pitchFamily="34" charset="0"/>
                <a:cs typeface="Arial" pitchFamily="34" charset="0"/>
              </a:rPr>
              <a:t> </a:t>
            </a:r>
            <a:r>
              <a:rPr lang="it-IT" sz="8000" b="1" u="sng" dirty="0" err="1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I°</a:t>
            </a:r>
            <a:r>
              <a:rPr lang="it-IT" sz="8000" b="1" u="sng" dirty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 SETTIMANA – ORARIO SU 6 GIORNI- 29 ORE SETTIMANALI </a:t>
            </a:r>
          </a:p>
          <a:p>
            <a:pPr>
              <a:defRPr/>
            </a:pPr>
            <a:endParaRPr lang="it-IT" sz="8000" b="1" u="sng" dirty="0">
              <a:solidFill>
                <a:schemeClr val="accent4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>
              <a:defRPr/>
            </a:pPr>
            <a:r>
              <a:rPr lang="it-IT" sz="8000" b="1" i="1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DA LUNEDÌ A VENERDÌ DALLE ORE 8:10  ALLE ORE 13:10 </a:t>
            </a:r>
          </a:p>
          <a:p>
            <a:pPr>
              <a:defRPr/>
            </a:pPr>
            <a:r>
              <a:rPr lang="it-IT" sz="8000" b="1" i="1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SABATO DALLE ORE 8:10  ALLE ORE 12:10 </a:t>
            </a:r>
          </a:p>
          <a:p>
            <a:pPr>
              <a:defRPr/>
            </a:pPr>
            <a:endParaRPr lang="it-IT" sz="8000" b="1" u="sng" dirty="0">
              <a:latin typeface="Arial Narrow" pitchFamily="34" charset="0"/>
              <a:cs typeface="Arial" pitchFamily="34" charset="0"/>
            </a:endParaRPr>
          </a:p>
          <a:p>
            <a:pPr>
              <a:defRPr/>
            </a:pPr>
            <a:r>
              <a:rPr lang="it-IT" sz="8000" b="1" u="sng" dirty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II° SETTIMANA – ORARIO SU 5 GIORNI- 25 ORE SETTIMANALI</a:t>
            </a:r>
          </a:p>
          <a:p>
            <a:pPr>
              <a:defRPr/>
            </a:pPr>
            <a:endParaRPr lang="it-IT" sz="8000" b="1" u="sng" dirty="0">
              <a:solidFill>
                <a:schemeClr val="accent4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>
              <a:defRPr/>
            </a:pPr>
            <a:r>
              <a:rPr lang="it-IT" sz="8000" b="1" dirty="0">
                <a:latin typeface="Arial Narrow" pitchFamily="34" charset="0"/>
                <a:cs typeface="Arial" pitchFamily="34" charset="0"/>
              </a:rPr>
              <a:t> </a:t>
            </a:r>
            <a:r>
              <a:rPr lang="it-IT" sz="8000" b="1" i="1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DA LUNEDÌ A VENERDÌ DALLE ORE 8:10 ALLE ORE 13:10</a:t>
            </a:r>
          </a:p>
          <a:p>
            <a:pPr>
              <a:defRPr/>
            </a:pPr>
            <a:endParaRPr lang="it-IT" b="1" dirty="0">
              <a:cs typeface="Arial" pitchFamily="34" charset="0"/>
            </a:endParaRPr>
          </a:p>
          <a:p>
            <a:pPr>
              <a:defRPr/>
            </a:pPr>
            <a:endParaRPr lang="it-IT" b="1" dirty="0">
              <a:cs typeface="Arial" pitchFamily="34" charset="0"/>
            </a:endParaRPr>
          </a:p>
          <a:p>
            <a:pPr>
              <a:defRPr/>
            </a:pPr>
            <a:r>
              <a:rPr lang="it-IT" b="1" i="1" u="sng" dirty="0">
                <a:cs typeface="Arial" pitchFamily="34" charset="0"/>
              </a:rPr>
              <a:t> </a:t>
            </a:r>
            <a:endParaRPr lang="it-IT" dirty="0"/>
          </a:p>
        </p:txBody>
      </p:sp>
      <p:pic>
        <p:nvPicPr>
          <p:cNvPr id="6146" name="Picture 2" descr="Risultati immagini per NICOLETTA COSTA SCUO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857364"/>
            <a:ext cx="4357718" cy="4500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10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296144"/>
          </a:xfrm>
        </p:spPr>
        <p:txBody>
          <a:bodyPr>
            <a:noAutofit/>
          </a:bodyPr>
          <a:lstStyle/>
          <a:p>
            <a:pPr algn="l"/>
            <a:br>
              <a:rPr lang="it-IT" sz="2400" b="1" i="1" dirty="0">
                <a:solidFill>
                  <a:srgbClr val="990099"/>
                </a:solidFill>
                <a:latin typeface="Arial Narrow" pitchFamily="34" charset="0"/>
                <a:cs typeface="Arial" pitchFamily="34" charset="0"/>
              </a:rPr>
            </a:br>
            <a:br>
              <a:rPr lang="it-IT" sz="2400" b="1" i="1" dirty="0">
                <a:solidFill>
                  <a:srgbClr val="990099"/>
                </a:solidFill>
                <a:latin typeface="Arial Narrow" pitchFamily="34" charset="0"/>
                <a:cs typeface="Arial" pitchFamily="34" charset="0"/>
              </a:rPr>
            </a:br>
            <a:r>
              <a:rPr lang="it-IT" sz="2400" b="1" i="1" dirty="0">
                <a:solidFill>
                  <a:srgbClr val="990099"/>
                </a:solidFill>
                <a:latin typeface="Arial Narrow" pitchFamily="34" charset="0"/>
                <a:cs typeface="Arial" pitchFamily="34" charset="0"/>
              </a:rPr>
              <a:t>LA SCUOLA FORNISCE UN SERVIZIO DI PRE SCUOLA : </a:t>
            </a:r>
            <a:br>
              <a:rPr lang="it-IT" sz="2400" b="1" i="1" dirty="0">
                <a:solidFill>
                  <a:srgbClr val="990099"/>
                </a:solidFill>
                <a:latin typeface="Arial Narrow" pitchFamily="34" charset="0"/>
                <a:cs typeface="Arial" pitchFamily="34" charset="0"/>
              </a:rPr>
            </a:br>
            <a:r>
              <a:rPr lang="it-IT" sz="2400" b="1" i="1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					</a:t>
            </a:r>
            <a:br>
              <a:rPr lang="it-IT" sz="2400" b="1" i="1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</a:br>
            <a:r>
              <a:rPr lang="it-IT" sz="2400" b="1" i="1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			DALLE 7.45 ALLE 8.05  </a:t>
            </a:r>
            <a:br>
              <a:rPr lang="it-IT" sz="2400" b="1" i="1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</a:br>
            <a:br>
              <a:rPr lang="it-IT" sz="2400" b="1" i="1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</a:br>
            <a:r>
              <a:rPr lang="it-IT" sz="2400" b="1" i="1" dirty="0">
                <a:solidFill>
                  <a:srgbClr val="990099"/>
                </a:solidFill>
                <a:latin typeface="Arial Narrow" pitchFamily="34" charset="0"/>
                <a:cs typeface="Arial" pitchFamily="34" charset="0"/>
              </a:rPr>
              <a:t>… E  DI POST SCUOLA: </a:t>
            </a:r>
            <a:br>
              <a:rPr lang="it-IT" sz="2400" b="1" i="1" dirty="0">
                <a:solidFill>
                  <a:srgbClr val="990099"/>
                </a:solidFill>
                <a:latin typeface="Arial Narrow" pitchFamily="34" charset="0"/>
                <a:cs typeface="Arial" pitchFamily="34" charset="0"/>
              </a:rPr>
            </a:br>
            <a:r>
              <a:rPr lang="it-IT" sz="2400" b="1" i="1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				FINO ALLE 13.20 </a:t>
            </a:r>
            <a:br>
              <a:rPr lang="it-IT" sz="2400" b="1" i="1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</a:br>
            <a:endParaRPr lang="it-IT" sz="2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it-IT" sz="4400" dirty="0">
              <a:solidFill>
                <a:srgbClr val="002060"/>
              </a:solidFill>
              <a:latin typeface="Showcard Gothic" pitchFamily="82" charset="0"/>
            </a:endParaRPr>
          </a:p>
          <a:p>
            <a:pPr marL="0" indent="0" algn="ctr">
              <a:buNone/>
            </a:pPr>
            <a:r>
              <a:rPr lang="it-IT" sz="4400" dirty="0">
                <a:solidFill>
                  <a:srgbClr val="002060"/>
                </a:solidFill>
                <a:latin typeface="Showcard Gothic" pitchFamily="82" charset="0"/>
              </a:rPr>
              <a:t>IL  SERVIZIO  DI  MENSA SCOLASTICA</a:t>
            </a:r>
          </a:p>
          <a:p>
            <a:pPr marL="0" indent="0">
              <a:buNone/>
            </a:pPr>
            <a:r>
              <a:rPr lang="it-IT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DALLE ORE 13.10 </a:t>
            </a:r>
          </a:p>
          <a:p>
            <a:pPr marL="0" indent="0">
              <a:buNone/>
            </a:pPr>
            <a:r>
              <a:rPr lang="it-IT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ALLE ORE 14.30</a:t>
            </a:r>
          </a:p>
          <a:p>
            <a:pPr marL="0" indent="0">
              <a:buNone/>
            </a:pPr>
            <a:endParaRPr lang="it-IT" sz="2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>
              <a:buFontTx/>
              <a:buChar char="-"/>
            </a:pPr>
            <a:endParaRPr lang="it-IT" sz="2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it-IT" sz="2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it-IT" sz="2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it-IT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it-IT" sz="4400" dirty="0">
              <a:solidFill>
                <a:srgbClr val="002060"/>
              </a:solidFill>
              <a:latin typeface="Showcard Gothic" pitchFamily="82" charset="0"/>
            </a:endParaRPr>
          </a:p>
          <a:p>
            <a:pPr marL="0" indent="0" algn="ctr">
              <a:buNone/>
            </a:pPr>
            <a:endParaRPr lang="it-IT" sz="4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717032"/>
            <a:ext cx="4819325" cy="271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3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820258"/>
            <a:ext cx="8229600" cy="114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0" indent="0">
              <a:buNone/>
            </a:pPr>
            <a:br>
              <a:rPr lang="it-IT" dirty="0">
                <a:solidFill>
                  <a:srgbClr val="990099"/>
                </a:solidFill>
                <a:latin typeface="Showcard Gothic" panose="04020904020102020604" pitchFamily="82" charset="0"/>
              </a:rPr>
            </a:br>
            <a:br>
              <a:rPr lang="it-IT" dirty="0">
                <a:solidFill>
                  <a:srgbClr val="990099"/>
                </a:solidFill>
                <a:latin typeface="Showcard Gothic" panose="04020904020102020604" pitchFamily="82" charset="0"/>
              </a:rPr>
            </a:br>
            <a:br>
              <a:rPr lang="it-IT" dirty="0">
                <a:solidFill>
                  <a:srgbClr val="990099"/>
                </a:solidFill>
                <a:latin typeface="Showcard Gothic" panose="04020904020102020604" pitchFamily="82" charset="0"/>
              </a:rPr>
            </a:br>
            <a:br>
              <a:rPr lang="it-IT" dirty="0">
                <a:solidFill>
                  <a:srgbClr val="990099"/>
                </a:solidFill>
                <a:latin typeface="Showcard Gothic" panose="04020904020102020604" pitchFamily="82" charset="0"/>
              </a:rPr>
            </a:br>
            <a:br>
              <a:rPr lang="it-IT" dirty="0">
                <a:solidFill>
                  <a:srgbClr val="990099"/>
                </a:solidFill>
                <a:latin typeface="Showcard Gothic" panose="04020904020102020604" pitchFamily="82" charset="0"/>
              </a:rPr>
            </a:br>
            <a:br>
              <a:rPr lang="it-IT" dirty="0">
                <a:solidFill>
                  <a:srgbClr val="990099"/>
                </a:solidFill>
                <a:latin typeface="Showcard Gothic" panose="04020904020102020604" pitchFamily="82" charset="0"/>
              </a:rPr>
            </a:br>
            <a:r>
              <a:rPr lang="it-IT" sz="3200" dirty="0">
                <a:solidFill>
                  <a:srgbClr val="990099"/>
                </a:solidFill>
                <a:latin typeface="Showcard Gothic" panose="04020904020102020604" pitchFamily="82" charset="0"/>
              </a:rPr>
              <a:t>Progetto di plesso: </a:t>
            </a:r>
            <a:r>
              <a:rPr lang="it-IT" sz="3200" dirty="0">
                <a:solidFill>
                  <a:srgbClr val="00B050"/>
                </a:solidFill>
                <a:latin typeface="Showcard Gothic" panose="04020904020102020604" pitchFamily="82" charset="0"/>
              </a:rPr>
              <a:t>a. s. 20/21</a:t>
            </a:r>
            <a:br>
              <a:rPr lang="it-IT" sz="3200" dirty="0">
                <a:solidFill>
                  <a:srgbClr val="00B050"/>
                </a:solidFill>
                <a:latin typeface="Showcard Gothic" panose="04020904020102020604" pitchFamily="82" charset="0"/>
              </a:rPr>
            </a:br>
            <a:r>
              <a:rPr lang="it-IT" sz="3200" dirty="0">
                <a:solidFill>
                  <a:srgbClr val="990099"/>
                </a:solidFill>
                <a:latin typeface="Showcard Gothic" panose="04020904020102020604" pitchFamily="82" charset="0"/>
              </a:rPr>
              <a:t>UmanaMente  Noi *</a:t>
            </a:r>
            <a:br>
              <a:rPr lang="it-IT" sz="3200" dirty="0">
                <a:solidFill>
                  <a:srgbClr val="990099"/>
                </a:solidFill>
                <a:latin typeface="Showcard Gothic" panose="04020904020102020604" pitchFamily="82" charset="0"/>
              </a:rPr>
            </a:br>
            <a:r>
              <a:rPr lang="it-IT" sz="3200" b="1" dirty="0">
                <a:solidFill>
                  <a:srgbClr val="990099"/>
                </a:solidFill>
                <a:latin typeface="Arial Narrow" pitchFamily="34" charset="0"/>
              </a:rPr>
              <a:t>Lavorare a scuola con le Life skills </a:t>
            </a:r>
            <a:br>
              <a:rPr lang="it-IT" sz="3200" b="1" dirty="0">
                <a:solidFill>
                  <a:srgbClr val="990099"/>
                </a:solidFill>
                <a:latin typeface="Arial Narrow" pitchFamily="34" charset="0"/>
              </a:rPr>
            </a:br>
            <a:r>
              <a:rPr lang="it-IT" sz="3200" b="1" dirty="0">
                <a:solidFill>
                  <a:srgbClr val="990099"/>
                </a:solidFill>
                <a:latin typeface="Arial Narrow" pitchFamily="34" charset="0"/>
              </a:rPr>
              <a:t>Life Skills </a:t>
            </a:r>
            <a:r>
              <a:rPr lang="it-IT" sz="3200" b="1" dirty="0">
                <a:solidFill>
                  <a:srgbClr val="990099"/>
                </a:solidFill>
                <a:latin typeface="Calibri"/>
              </a:rPr>
              <a:t>⁼</a:t>
            </a:r>
            <a:r>
              <a:rPr lang="it-IT" sz="3200" b="1" dirty="0">
                <a:solidFill>
                  <a:srgbClr val="990099"/>
                </a:solidFill>
                <a:latin typeface="Arial Narrow" pitchFamily="34" charset="0"/>
              </a:rPr>
              <a:t> le abilità per la  vita</a:t>
            </a:r>
            <a:br>
              <a:rPr lang="it-IT" sz="4400" b="1" dirty="0">
                <a:solidFill>
                  <a:srgbClr val="990099"/>
                </a:solidFill>
                <a:latin typeface="Arial Narrow" pitchFamily="34" charset="0"/>
              </a:rPr>
            </a:br>
            <a:endParaRPr lang="it-IT" dirty="0">
              <a:solidFill>
                <a:srgbClr val="FF0000"/>
              </a:solidFill>
              <a:latin typeface="Showcard Gothic" panose="04020904020102020604" pitchFamily="82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34" y="334968"/>
            <a:ext cx="6603531" cy="347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35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                  </a:t>
            </a:r>
            <a:br>
              <a:rPr lang="it-IT" sz="2800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it-IT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		  </a:t>
            </a:r>
            <a:br>
              <a:rPr lang="it-IT" sz="2800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it-IT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                       </a:t>
            </a:r>
            <a:br>
              <a:rPr lang="it-IT" sz="2800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endParaRPr lang="it-IT" sz="3200" b="1" dirty="0"/>
          </a:p>
        </p:txBody>
      </p:sp>
      <p:sp>
        <p:nvSpPr>
          <p:cNvPr id="6" name="Sottotitolo 5"/>
          <p:cNvSpPr>
            <a:spLocks noGrp="1"/>
          </p:cNvSpPr>
          <p:nvPr>
            <p:ph type="subTitle" idx="1"/>
          </p:nvPr>
        </p:nvSpPr>
        <p:spPr>
          <a:xfrm>
            <a:off x="0" y="4077072"/>
            <a:ext cx="9144000" cy="2664296"/>
          </a:xfrm>
        </p:spPr>
        <p:txBody>
          <a:bodyPr>
            <a:normAutofit fontScale="25000" lnSpcReduction="20000"/>
          </a:bodyPr>
          <a:lstStyle/>
          <a:p>
            <a:pPr marL="342900" indent="-342900"/>
            <a:r>
              <a:rPr lang="it-IT" sz="11200" b="1" dirty="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rPr>
              <a:t>        </a:t>
            </a:r>
            <a:r>
              <a:rPr lang="it-IT" sz="12800" b="1" dirty="0">
                <a:solidFill>
                  <a:srgbClr val="00B050"/>
                </a:solidFill>
                <a:latin typeface="Arabic Typesetting" pitchFamily="66" charset="-78"/>
                <a:cs typeface="Arabic Typesetting" pitchFamily="66" charset="-78"/>
              </a:rPr>
              <a:t>RISPETTO E SVILUPPO DELL’IDENTITÁ PERSONALE</a:t>
            </a:r>
          </a:p>
          <a:p>
            <a:pPr marL="342900" indent="-342900"/>
            <a:r>
              <a:rPr lang="it-IT" sz="12800" b="1" dirty="0">
                <a:solidFill>
                  <a:schemeClr val="accent6">
                    <a:lumMod val="75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             CONQUISTA DELL’AUTONOMIA</a:t>
            </a:r>
          </a:p>
          <a:p>
            <a:pPr marL="342900" indent="-342900"/>
            <a:r>
              <a:rPr lang="it-IT" sz="12800" b="1" dirty="0">
                <a:solidFill>
                  <a:srgbClr val="0070C0"/>
                </a:solidFill>
                <a:latin typeface="Arabic Typesetting" pitchFamily="66" charset="-78"/>
                <a:cs typeface="Arabic Typesetting" pitchFamily="66" charset="-78"/>
              </a:rPr>
              <a:t>SVILUPPO DEL SENSO SOCIALE</a:t>
            </a:r>
          </a:p>
          <a:p>
            <a:pPr marL="342900" indent="-342900"/>
            <a:r>
              <a:rPr lang="it-IT" sz="12800" b="1" dirty="0">
                <a:solidFill>
                  <a:srgbClr val="FF0066"/>
                </a:solidFill>
                <a:latin typeface="Arabic Typesetting" pitchFamily="66" charset="-78"/>
                <a:cs typeface="Arabic Typesetting" pitchFamily="66" charset="-78"/>
              </a:rPr>
              <a:t>                SVILUPPO DELLE COMPETENZE</a:t>
            </a:r>
          </a:p>
          <a:p>
            <a:pPr marL="342900" indent="-342900"/>
            <a:r>
              <a:rPr lang="it-IT" sz="12800" b="1" dirty="0">
                <a:solidFill>
                  <a:srgbClr val="990099"/>
                </a:solidFill>
                <a:latin typeface="Arabic Typesetting" pitchFamily="66" charset="-78"/>
                <a:cs typeface="Arabic Typesetting" pitchFamily="66" charset="-78"/>
              </a:rPr>
              <a:t>EDUCAZIONE ALLA CITTADINANZA</a:t>
            </a:r>
            <a:r>
              <a:rPr lang="it-IT" sz="12800" b="1" dirty="0">
                <a:solidFill>
                  <a:srgbClr val="990099"/>
                </a:solidFill>
                <a:latin typeface="Arial Narrow" panose="020B0606020202030204" pitchFamily="34" charset="0"/>
              </a:rPr>
              <a:t>  </a:t>
            </a:r>
            <a:r>
              <a:rPr lang="it-IT" sz="11200" b="1" dirty="0">
                <a:solidFill>
                  <a:srgbClr val="990099"/>
                </a:solidFill>
                <a:latin typeface="Arial Narrow" panose="020B0606020202030204" pitchFamily="34" charset="0"/>
              </a:rPr>
              <a:t>  </a:t>
            </a:r>
            <a:r>
              <a:rPr lang="it-IT" sz="11200" b="1" dirty="0">
                <a:solidFill>
                  <a:srgbClr val="990099"/>
                </a:solidFill>
              </a:rPr>
              <a:t>            </a:t>
            </a:r>
          </a:p>
          <a:p>
            <a:endParaRPr lang="it-IT" dirty="0"/>
          </a:p>
        </p:txBody>
      </p:sp>
      <p:pic>
        <p:nvPicPr>
          <p:cNvPr id="5" name="Picture 15" descr="C:\Users\Loredana\Desktop\imagesCAKLFLHJ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5596" y="116632"/>
            <a:ext cx="727280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944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:\Users\utente\OneDrive\Immagini\Rullino\20171013_09444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6120130" cy="34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/>
          <p:cNvSpPr txBox="1"/>
          <p:nvPr/>
        </p:nvSpPr>
        <p:spPr>
          <a:xfrm>
            <a:off x="6660232" y="476672"/>
            <a:ext cx="22316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3333FF"/>
                </a:solidFill>
              </a:rPr>
              <a:t>MOMENTI  DI</a:t>
            </a:r>
          </a:p>
          <a:p>
            <a:r>
              <a:rPr lang="it-IT" sz="2800" b="1" dirty="0">
                <a:solidFill>
                  <a:srgbClr val="3333FF"/>
                </a:solidFill>
              </a:rPr>
              <a:t>VITA  DI  CLASSE: cooperative</a:t>
            </a:r>
          </a:p>
          <a:p>
            <a:r>
              <a:rPr lang="it-IT" sz="2800" b="1" dirty="0">
                <a:solidFill>
                  <a:srgbClr val="3333FF"/>
                </a:solidFill>
              </a:rPr>
              <a:t>learning</a:t>
            </a:r>
          </a:p>
        </p:txBody>
      </p:sp>
      <p:pic>
        <p:nvPicPr>
          <p:cNvPr id="1026" name="Picture 2" descr="C:\Users\User\Desktop\LE MIE CLASSI\SECONDE\foto\IMG-20191112-WA0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">
            <a:off x="4286248" y="3429000"/>
            <a:ext cx="4080000" cy="30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7940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6F7BB91-8602-47FD-BEBD-0BD874CCA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04" y="274638"/>
            <a:ext cx="3394472" cy="4525963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95EFF48-C660-4854-88A4-55549417B5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786210"/>
            <a:ext cx="4860032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54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it-IT" sz="3200" dirty="0">
                <a:solidFill>
                  <a:srgbClr val="FF0000"/>
                </a:solidFill>
                <a:latin typeface="Showcard Gothic" panose="04020904020102020604" pitchFamily="82" charset="0"/>
              </a:rPr>
              <a:t>Learning by doing : L’importanza  della  didattica  laboratoriale</a:t>
            </a:r>
          </a:p>
        </p:txBody>
      </p:sp>
      <p:pic>
        <p:nvPicPr>
          <p:cNvPr id="5" name="Immagine 4" descr="C:\Users\utente\Pictures\2015-08-03\05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76439"/>
            <a:ext cx="4502656" cy="360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User\Desktop\LE MIE CLASSI\PRIME\foto classe 2018 2019\IA IB\IMG_20190329_120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16615"/>
            <a:ext cx="3989040" cy="4320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63291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359</Words>
  <Application>Microsoft Office PowerPoint</Application>
  <PresentationFormat>Presentazione su schermo (4:3)</PresentationFormat>
  <Paragraphs>94</Paragraphs>
  <Slides>21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1" baseType="lpstr">
      <vt:lpstr>Arabic Typesetting</vt:lpstr>
      <vt:lpstr>Arial</vt:lpstr>
      <vt:lpstr>Arial Narrow</vt:lpstr>
      <vt:lpstr>Bookman Old Style</vt:lpstr>
      <vt:lpstr>Calibri</vt:lpstr>
      <vt:lpstr>Freestyle Script</vt:lpstr>
      <vt:lpstr>Nyala</vt:lpstr>
      <vt:lpstr>Palatino Linotype</vt:lpstr>
      <vt:lpstr>Showcard Gothic</vt:lpstr>
      <vt:lpstr>Tema di Office</vt:lpstr>
      <vt:lpstr>Presentazione standard di PowerPoint</vt:lpstr>
      <vt:lpstr>You are welcome !</vt:lpstr>
      <vt:lpstr>PROFILO  ORGANIZZATIVO DIDATTICO</vt:lpstr>
      <vt:lpstr>  LA SCUOLA FORNISCE UN SERVIZIO DI PRE SCUOLA :           DALLE 7.45 ALLE 8.05    … E  DI POST SCUOLA:      FINO ALLE 13.20  </vt:lpstr>
      <vt:lpstr>      Progetto di plesso: a. s. 20/21 UmanaMente  Noi * Lavorare a scuola con le Life skills  Life Skills ⁼ le abilità per la  vita </vt:lpstr>
      <vt:lpstr>                                                </vt:lpstr>
      <vt:lpstr>Presentazione standard di PowerPoint</vt:lpstr>
      <vt:lpstr>Presentazione standard di PowerPoint</vt:lpstr>
      <vt:lpstr>Learning by doing : L’importanza  della  didattica  laboratoriale</vt:lpstr>
      <vt:lpstr>  Il nostro laboratorio mobile di informatica</vt:lpstr>
      <vt:lpstr>Presentazione standard di PowerPoint</vt:lpstr>
      <vt:lpstr>MOVIMENTO = APPRENDIMENTO       ( IN COLLABORAZIONE CON IL C.O.N.I)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21 novembre: Giornata nazionale dell’albero </vt:lpstr>
      <vt:lpstr>            La scuola e il territorio…  Inaugurazione del parco «Calibano» </vt:lpstr>
      <vt:lpstr>   Progetto «a  scuola  con  gli  amici”»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Silvia</dc:creator>
  <cp:lastModifiedBy>Direzione</cp:lastModifiedBy>
  <cp:revision>86</cp:revision>
  <dcterms:created xsi:type="dcterms:W3CDTF">2018-01-08T14:55:23Z</dcterms:created>
  <dcterms:modified xsi:type="dcterms:W3CDTF">2021-01-08T15:29:15Z</dcterms:modified>
</cp:coreProperties>
</file>