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3" r:id="rId7"/>
    <p:sldId id="258" r:id="rId8"/>
    <p:sldId id="277" r:id="rId9"/>
    <p:sldId id="260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0" r:id="rId18"/>
    <p:sldId id="291" r:id="rId19"/>
    <p:sldId id="289" r:id="rId20"/>
    <p:sldId id="288" r:id="rId21"/>
    <p:sldId id="287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C71"/>
    <a:srgbClr val="FCFCFC"/>
    <a:srgbClr val="AC0000"/>
    <a:srgbClr val="FF6B00"/>
    <a:srgbClr val="02AE12"/>
    <a:srgbClr val="ECE5DD"/>
    <a:srgbClr val="F7ACB6"/>
    <a:srgbClr val="F8ACB6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5065" autoAdjust="0"/>
  </p:normalViewPr>
  <p:slideViewPr>
    <p:cSldViewPr snapToGrid="0">
      <p:cViewPr varScale="1">
        <p:scale>
          <a:sx n="80" d="100"/>
          <a:sy n="80" d="100"/>
        </p:scale>
        <p:origin x="77" y="19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6F72AC-7118-4ACF-928E-A83FE02F76EA}" type="datetime1">
              <a:rPr lang="it-IT" smtClean="0"/>
              <a:pPr rtl="0"/>
              <a:t>09/01/2021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DA6A59-351F-4FD2-97A5-5754527D0963}" type="datetime1">
              <a:rPr lang="it-IT" noProof="0" smtClean="0"/>
              <a:pPr rtl="0"/>
              <a:t>09/01/2021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25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91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88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57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pPr rt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53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it-IT" smtClean="0"/>
              <a:pPr rtl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80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il sottotitolo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: Angoli arrotondati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b="1" noProof="0">
              <a:solidFill>
                <a:schemeClr val="accent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it-IT" noProof="0"/>
              <a:t>Fare clic per modificare il titolo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it-IT" noProof="0"/>
              <a:t>Modificare gli stili del testo dello schema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. sinistr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Col. destr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‹N›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it-IT" noProof="0"/>
              <a:t>Fare clic sull'icona per inserire un contenuto multimediale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6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: Angoli arrotondati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b="1" noProof="0">
              <a:solidFill>
                <a:schemeClr val="accent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9" name="Segnaposto immagine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it-IT" noProof="0"/>
              <a:t>Fare clic per modificare il titolo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. sinistr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ottotito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. sinistr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1" name="Sottotito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con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. sinistr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Intestazione sinistra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it-IT" noProof="0"/>
              <a:t>Confronto A</a:t>
            </a:r>
          </a:p>
        </p:txBody>
      </p:sp>
      <p:sp>
        <p:nvSpPr>
          <p:cNvPr id="4" name="Col. destr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Intestazione destra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it-IT" noProof="0"/>
              <a:t>Confronto B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4" name="Sottotito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  <p:sp>
        <p:nvSpPr>
          <p:cNvPr id="10" name="Didascalia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it-IT" noProof="0"/>
              <a:t>Inserire la didascalia dell'immagine qui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elemento multimediale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il video</a:t>
            </a:r>
          </a:p>
        </p:txBody>
      </p:sp>
      <p:sp>
        <p:nvSpPr>
          <p:cNvPr id="5" name="Didascalia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it-IT" noProof="0"/>
              <a:t>Inserire la didascalia dell'immagine qui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it-IT" noProof="0"/>
              <a:t>Inserire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it-IT" noProof="0"/>
              <a:t>Inserire o trascinare l'immagine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it-IT" noProof="0"/>
              <a:t>Nome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it-IT" noProof="0"/>
              <a:t>Numero di contatto o indirizzo posta elettronica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il sottotitolo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it-IT" noProof="0"/>
              <a:t>Fare clic per modificare lo stile del titolo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ella: 4 punte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ella: 4 punte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ella: 4 punte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: Angoli arrotondati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it-IT" sz="1200" b="1" dirty="0">
              <a:solidFill>
                <a:srgbClr val="093C71"/>
              </a:solidFill>
            </a:endParaRPr>
          </a:p>
        </p:txBody>
      </p:sp>
      <p:sp>
        <p:nvSpPr>
          <p:cNvPr id="9" name="Rettangolo: Angoli arrotondati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it-IT" smtClean="0"/>
              <a:pPr algn="ctr" rtl="0"/>
              <a:t>‹N›</a:t>
            </a:fld>
            <a:endParaRPr lang="it-IT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ella: 4 punte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ella: 4 punte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ella: 4 punte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asella di tes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it-IT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Lisandro Milanesi</a:t>
            </a: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it-IT"/>
              <a:t>Inserire un piè di pagina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Pila di libri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ottotito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354" y="1087497"/>
            <a:ext cx="4555005" cy="1025395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 rtlCol="0"/>
          <a:lstStyle/>
          <a:p>
            <a:pPr algn="ctr" rtl="0"/>
            <a:r>
              <a:rPr lang="it-IT" sz="3200" noProof="1">
                <a:solidFill>
                  <a:srgbClr val="002060"/>
                </a:solidFill>
              </a:rPr>
              <a:t>Open days 2020/2021</a:t>
            </a:r>
          </a:p>
        </p:txBody>
      </p:sp>
      <p:sp>
        <p:nvSpPr>
          <p:cNvPr id="113" name="Tito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372" y="2730007"/>
            <a:ext cx="6249625" cy="1610345"/>
          </a:xfrm>
        </p:spPr>
        <p:txBody>
          <a:bodyPr rtlCol="0"/>
          <a:lstStyle/>
          <a:p>
            <a:pPr rtl="0">
              <a:lnSpc>
                <a:spcPts val="5000"/>
              </a:lnSpc>
            </a:pPr>
            <a:r>
              <a:rPr lang="it-IT" sz="5500" dirty="0"/>
              <a:t>Scuola secondaria </a:t>
            </a:r>
            <a:br>
              <a:rPr lang="it-IT" sz="5500" dirty="0"/>
            </a:br>
            <a:r>
              <a:rPr lang="it-IT" sz="5500" dirty="0"/>
              <a:t>di I grado </a:t>
            </a:r>
            <a:br>
              <a:rPr lang="it-IT" sz="5500" dirty="0"/>
            </a:br>
            <a:r>
              <a:rPr lang="it-IT" sz="5500" dirty="0"/>
              <a:t>GALILEO GALILEI</a:t>
            </a:r>
          </a:p>
        </p:txBody>
      </p:sp>
      <p:sp>
        <p:nvSpPr>
          <p:cNvPr id="97" name="Figura a mano libera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grpSp>
        <p:nvGrpSpPr>
          <p:cNvPr id="174" name="Gruppo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811023" y="2305386"/>
            <a:ext cx="2812461" cy="2489635"/>
            <a:chOff x="5439831" y="681154"/>
            <a:chExt cx="1789339" cy="1467258"/>
          </a:xfrm>
        </p:grpSpPr>
        <p:sp>
          <p:nvSpPr>
            <p:cNvPr id="175" name="Figura a mano libera: Forma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76" name="Figura a mano libera: Forma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77" name="Figura a mano libera: Forma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78" name="Figura a mano libera: Forma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16872" y="799374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79" name="Figura a mano libera: Forma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0" name="Figura a mano libera: Forma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1" name="Figura a mano libera: Forma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2" name="Figura a mano libera: Forma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3" name="Figura a mano libera: Forma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4" name="Figura a mano libera: Forma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5" name="Figura a mano libera: Forma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6" name="Figura a mano libera: Forma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7" name="Figura a mano libera: Forma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8" name="Figura a mano libera: Forma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89" name="Figura a mano libera: Forma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90" name="Figura a mano libera: Forma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1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2400" dirty="0"/>
            </a:p>
          </p:txBody>
        </p:sp>
        <p:sp>
          <p:nvSpPr>
            <p:cNvPr id="192" name="Casella di testo 19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 rot="194610">
              <a:off x="5485194" y="1346836"/>
              <a:ext cx="1683311" cy="308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sz="2800" b="1" dirty="0">
                  <a:ln w="285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+mj-lt"/>
                </a:rPr>
                <a:t>9 gennaio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09569" y="625608"/>
            <a:ext cx="791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B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Area artistico musicale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045871" y="2179009"/>
            <a:ext cx="3031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400" dirty="0">
                <a:solidFill>
                  <a:srgbClr val="093C71"/>
                </a:solidFill>
                <a:latin typeface="Britannic Bold" panose="020B0903060703020204" pitchFamily="34" charset="0"/>
              </a:rPr>
              <a:t>M’INCASTRO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In collaborazione con centro diurno MOVIM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5166" r="11117" b="14630"/>
          <a:stretch/>
        </p:blipFill>
        <p:spPr>
          <a:xfrm>
            <a:off x="7038975" y="2120510"/>
            <a:ext cx="1797392" cy="15381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1" y="4420999"/>
            <a:ext cx="3765286" cy="12668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25" y="2179010"/>
            <a:ext cx="2118008" cy="155212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938135" y="2165483"/>
            <a:ext cx="303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LA SCUOLA VA A TEATRO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45324" y="2565593"/>
            <a:ext cx="3031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In collaborazione con</a:t>
            </a:r>
          </a:p>
          <a:p>
            <a:pPr marL="342900" indent="-342900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orchestra sinfonica di</a:t>
            </a:r>
          </a:p>
          <a:p>
            <a:pPr marL="342900" indent="-342900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Pesaro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</p:spTree>
    <p:extLst>
      <p:ext uri="{BB962C8B-B14F-4D97-AF65-F5344CB8AC3E}">
        <p14:creationId xmlns:p14="http://schemas.microsoft.com/office/powerpoint/2010/main" val="211920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4107902" y="484856"/>
            <a:ext cx="471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B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Area sportiva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975793" y="1957037"/>
            <a:ext cx="265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CENTRO SPORTIVO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DELLA SCUOLA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49" y="1887121"/>
            <a:ext cx="2586038" cy="153213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9314262" y="2030971"/>
            <a:ext cx="265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SETTIMANA BIANCA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05" y="1693338"/>
            <a:ext cx="2089352" cy="1919703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107901" y="4081694"/>
            <a:ext cx="265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SETTIMANA VERDE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44" y="4071720"/>
            <a:ext cx="2680649" cy="178385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314263" y="4173011"/>
            <a:ext cx="265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SETTIMANA AZZURRA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72" y="4081694"/>
            <a:ext cx="2368218" cy="177387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</p:spTree>
    <p:extLst>
      <p:ext uri="{BB962C8B-B14F-4D97-AF65-F5344CB8AC3E}">
        <p14:creationId xmlns:p14="http://schemas.microsoft.com/office/powerpoint/2010/main" val="260323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51" y="279316"/>
            <a:ext cx="12087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B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Progetti ed attività</a:t>
            </a:r>
          </a:p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B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interdisciplinari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b="-3094"/>
          <a:stretch/>
        </p:blipFill>
        <p:spPr>
          <a:xfrm>
            <a:off x="766661" y="1707527"/>
            <a:ext cx="1631853" cy="136947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84403" y="2122697"/>
            <a:ext cx="373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CREATIVINSIEME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In collaborazione con la Circoscrizione di Villa </a:t>
            </a:r>
            <a:r>
              <a:rPr lang="it-IT" sz="2000" dirty="0" err="1">
                <a:solidFill>
                  <a:srgbClr val="093C71"/>
                </a:solidFill>
                <a:latin typeface="Britannic Bold" panose="020B0903060703020204" pitchFamily="34" charset="0"/>
              </a:rPr>
              <a:t>Fastiggi</a:t>
            </a:r>
            <a:endParaRPr lang="it-IT" sz="2000" dirty="0">
              <a:solidFill>
                <a:srgbClr val="093C7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7656" r="10338" b="4385"/>
          <a:stretch/>
        </p:blipFill>
        <p:spPr>
          <a:xfrm>
            <a:off x="6086011" y="4081096"/>
            <a:ext cx="1754328" cy="17543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062558" y="3595205"/>
            <a:ext cx="35674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dirty="0">
              <a:solidFill>
                <a:srgbClr val="093C7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SICUREZZA, LEGALITA’ e SOSTENIBILITA’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Agenda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collaborazione con le forze dell’ordine, esperti e associazioni </a:t>
            </a:r>
          </a:p>
          <a:p>
            <a:endParaRPr lang="it-IT" dirty="0">
              <a:solidFill>
                <a:srgbClr val="FCFCFC"/>
              </a:solidFill>
              <a:latin typeface="Britannic Bold" panose="020B0903060703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252181" y="4081096"/>
            <a:ext cx="2737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A SCUOLA CON GUSTO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Laboratorio di cucina anche in lingua straniera (CLIL)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5" y="3485443"/>
            <a:ext cx="1349706" cy="205422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  <p:sp>
        <p:nvSpPr>
          <p:cNvPr id="7" name="AutoShape 2" descr="Risultati immagini per museo dei colori lam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549945-9EE8-4C8D-98CE-FE91F729064D}"/>
              </a:ext>
            </a:extLst>
          </p:cNvPr>
          <p:cNvSpPr txBox="1"/>
          <p:nvPr/>
        </p:nvSpPr>
        <p:spPr>
          <a:xfrm>
            <a:off x="8280671" y="2078686"/>
            <a:ext cx="3052352" cy="1369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Britannic Bold" panose="020B0903060703020204" pitchFamily="34" charset="0"/>
              </a:rPr>
              <a:t>STAR BENE A SCUOLA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Britannic Bold" panose="020B0903060703020204" pitchFamily="34" charset="0"/>
              </a:rPr>
              <a:t>Sportello di supporto psicologico per alunni  famiglie - docenti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6669136-8160-4A6A-9B1C-A3B7D1F1F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952" y="2080240"/>
            <a:ext cx="1979719" cy="1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3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7958" y="378924"/>
            <a:ext cx="9788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B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I nostri corsi extracurricolari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0" r="38405" b="20674"/>
          <a:stretch/>
        </p:blipFill>
        <p:spPr>
          <a:xfrm>
            <a:off x="588791" y="1430632"/>
            <a:ext cx="2532318" cy="133920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29768" y="1288034"/>
            <a:ext cx="3381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STRUMENTO MUSICALE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Lezioni di chitarra, percussioni, sax, clarinetto, flauto traverso, tromba, basso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7747" r="25043" b="8423"/>
          <a:stretch/>
        </p:blipFill>
        <p:spPr>
          <a:xfrm>
            <a:off x="6876181" y="1266120"/>
            <a:ext cx="1468205" cy="14223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74650" y="1656748"/>
            <a:ext cx="4115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ENGLISH FULL IMMERSION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Prima dell’inizio delle lezioni 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con docenti MADRELINGUA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" y="3516403"/>
            <a:ext cx="1712681" cy="116065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40076" y="4840605"/>
            <a:ext cx="2713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TEATRO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Dal testo al palco</a:t>
            </a:r>
            <a:r>
              <a:rPr lang="it-IT" dirty="0">
                <a:solidFill>
                  <a:srgbClr val="FCFCFC"/>
                </a:solidFill>
                <a:latin typeface="Britannic Bold" panose="020B0903060703020204" pitchFamily="34" charset="0"/>
              </a:rPr>
              <a:t>»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984" y="3154139"/>
            <a:ext cx="924310" cy="154051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862527" y="4768248"/>
            <a:ext cx="2767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LATINO E AUTOCAD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Per le classi terze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09692" y="4862080"/>
            <a:ext cx="220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CERTIFICAZIONE </a:t>
            </a:r>
          </a:p>
          <a:p>
            <a:pPr algn="ctr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LINGUA INGLESE</a:t>
            </a:r>
            <a:r>
              <a:rPr lang="it-IT" dirty="0">
                <a:solidFill>
                  <a:srgbClr val="FCFCFC"/>
                </a:solidFill>
                <a:latin typeface="Britannic Bold" panose="020B0903060703020204" pitchFamily="34" charset="0"/>
              </a:rPr>
              <a:t>»</a:t>
            </a:r>
          </a:p>
        </p:txBody>
      </p:sp>
      <p:pic>
        <p:nvPicPr>
          <p:cNvPr id="1026" name="Picture 2" descr="https://data.inlingua.it/tiny_mce_new/jscripts/tiny_mce/plugins/imagemanager/files/sede_142/homepage/home%20page%20new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879" b="87056"/>
          <a:stretch/>
        </p:blipFill>
        <p:spPr bwMode="auto">
          <a:xfrm>
            <a:off x="3257617" y="3420318"/>
            <a:ext cx="1802655" cy="1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AB836A1-F4E3-4132-8D94-A19400412C4D}"/>
              </a:ext>
            </a:extLst>
          </p:cNvPr>
          <p:cNvSpPr txBox="1"/>
          <p:nvPr/>
        </p:nvSpPr>
        <p:spPr>
          <a:xfrm>
            <a:off x="5877445" y="4754358"/>
            <a:ext cx="2616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93C71"/>
                </a:solidFill>
                <a:latin typeface="Britannic Bold" panose="020B0903060703020204" pitchFamily="34" charset="0"/>
              </a:rPr>
              <a:t>CORSI DI RECUPERO </a:t>
            </a:r>
          </a:p>
          <a:p>
            <a:r>
              <a:rPr lang="it-IT" dirty="0">
                <a:solidFill>
                  <a:srgbClr val="093C71"/>
                </a:solidFill>
                <a:latin typeface="Britannic Bold" panose="020B0903060703020204" pitchFamily="34" charset="0"/>
              </a:rPr>
              <a:t>Aiuto compiti e metodo di studio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1CC681C-3814-42B6-9980-53AC9AC2E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6705" y="3382058"/>
            <a:ext cx="2317681" cy="12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7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96279-09BB-4C9C-8A93-349A6EF7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938" y="277515"/>
            <a:ext cx="7588837" cy="832104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 TECNOLOGIA NELLA DIDATTICA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59668D5-72A2-4077-AA28-F4EA4855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9BD54C-0CF3-4C64-9031-EC6F4466D4A5}"/>
              </a:ext>
            </a:extLst>
          </p:cNvPr>
          <p:cNvSpPr txBox="1"/>
          <p:nvPr/>
        </p:nvSpPr>
        <p:spPr>
          <a:xfrm>
            <a:off x="994298" y="1109618"/>
            <a:ext cx="109728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it-IT" altLang="it-IT" dirty="0">
                <a:solidFill>
                  <a:srgbClr val="0070C0"/>
                </a:solidFill>
                <a:latin typeface="Britannic Bold" panose="020B0903060703020204" pitchFamily="34" charset="0"/>
              </a:rPr>
              <a:t>Oltre alle due aule di informatica perfettamente attrezzate, da anni tutte classi, hanno il collegamento </a:t>
            </a:r>
            <a:r>
              <a:rPr lang="it-IT" altLang="it-IT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wifi</a:t>
            </a:r>
            <a:r>
              <a:rPr lang="it-IT" altLang="it-IT" dirty="0">
                <a:solidFill>
                  <a:srgbClr val="0070C0"/>
                </a:solidFill>
                <a:latin typeface="Britannic Bold" panose="020B0903060703020204" pitchFamily="34" charset="0"/>
              </a:rPr>
              <a:t>, la lavagna digitale interattiva o una smart tv.</a:t>
            </a:r>
          </a:p>
          <a:p>
            <a:pPr marL="0" indent="0"/>
            <a:r>
              <a:rPr lang="it-IT" altLang="it-IT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</a:p>
          <a:p>
            <a:pPr marL="0" indent="0"/>
            <a:r>
              <a:rPr lang="it-IT" altLang="it-IT" dirty="0">
                <a:solidFill>
                  <a:srgbClr val="0070C0"/>
                </a:solidFill>
                <a:latin typeface="Britannic Bold" panose="020B0903060703020204" pitchFamily="34" charset="0"/>
              </a:rPr>
              <a:t>Tutte le classi sono dotate di notebook  o computer fisso che si collegano alla lavagna/smart  e/o al videoproiettore e possono navigare in Internet. </a:t>
            </a:r>
          </a:p>
          <a:p>
            <a:pPr marL="0" indent="0"/>
            <a:r>
              <a:rPr lang="it-IT" altLang="it-IT" dirty="0">
                <a:solidFill>
                  <a:srgbClr val="0070C0"/>
                </a:solidFill>
                <a:latin typeface="Britannic Bold" panose="020B0903060703020204" pitchFamily="34" charset="0"/>
              </a:rPr>
              <a:t> </a:t>
            </a:r>
          </a:p>
          <a:p>
            <a:pPr marL="0" indent="0"/>
            <a:r>
              <a:rPr lang="it-IT" altLang="it-IT" dirty="0">
                <a:solidFill>
                  <a:srgbClr val="0070C0"/>
                </a:solidFill>
                <a:latin typeface="Britannic Bold" panose="020B0903060703020204" pitchFamily="34" charset="0"/>
              </a:rPr>
              <a:t>Il nostro Istituto ha l’iscrizione alla piattaforma di GSUITE for </a:t>
            </a:r>
            <a:r>
              <a:rPr lang="it-IT" altLang="it-IT" dirty="0" err="1">
                <a:solidFill>
                  <a:srgbClr val="0070C0"/>
                </a:solidFill>
                <a:latin typeface="Britannic Bold" panose="020B0903060703020204" pitchFamily="34" charset="0"/>
              </a:rPr>
              <a:t>education</a:t>
            </a:r>
            <a:r>
              <a:rPr lang="it-IT" altLang="it-IT" dirty="0">
                <a:solidFill>
                  <a:srgbClr val="0070C0"/>
                </a:solidFill>
                <a:latin typeface="Britannic Bold" panose="020B0903060703020204" pitchFamily="34" charset="0"/>
              </a:rPr>
              <a:t> di Google e usufruisce di tutte le applicazioni utili che hanno permesso in questo periodo l’attivazione della didattica a distanza. </a:t>
            </a:r>
          </a:p>
          <a:p>
            <a:pPr marL="0" indent="0"/>
            <a:endParaRPr lang="it-IT" altLang="it-IT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marL="0" indent="0"/>
            <a:r>
              <a:rPr lang="it-IT" altLang="it-IT" dirty="0">
                <a:solidFill>
                  <a:srgbClr val="0070C0"/>
                </a:solidFill>
                <a:latin typeface="Britannic Bold" panose="020B0903060703020204" pitchFamily="34" charset="0"/>
              </a:rPr>
              <a:t>Le pagelle si sono dematerializzate per approdare online - il registro è elettronico</a:t>
            </a:r>
          </a:p>
          <a:p>
            <a:pPr marL="0" indent="0"/>
            <a:endParaRPr lang="it-IT" altLang="it-IT" u="sng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marL="0" indent="0" algn="ctr"/>
            <a:r>
              <a:rPr lang="it-IT" altLang="it-IT" u="sng" dirty="0">
                <a:solidFill>
                  <a:srgbClr val="0070C0"/>
                </a:solidFill>
                <a:latin typeface="Britannic Bold" panose="020B0903060703020204" pitchFamily="34" charset="0"/>
              </a:rPr>
              <a:t>la tecnologia sembra aver imposto una rivoluzione anche nella didattica</a:t>
            </a:r>
            <a:endParaRPr lang="it-IT" altLang="it-IT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marL="0" indent="0"/>
            <a:endParaRPr lang="it-IT" altLang="it-IT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marL="0" indent="0"/>
            <a:r>
              <a:rPr lang="it-IT" altLang="it-IT" dirty="0">
                <a:solidFill>
                  <a:srgbClr val="0070C0"/>
                </a:solidFill>
                <a:latin typeface="Britannic Bold" panose="020B0903060703020204" pitchFamily="34" charset="0"/>
              </a:rPr>
              <a:t>La formazione dei docenti favorirà sempre di più l’implementazione dell’utilizzo della tecnologia digitale nella didattica quotidiana.</a:t>
            </a:r>
          </a:p>
          <a:p>
            <a:pPr marL="0" indent="0"/>
            <a:endParaRPr lang="it-IT" altLang="it-IT" dirty="0">
              <a:solidFill>
                <a:schemeClr val="accent2"/>
              </a:solidFill>
              <a:latin typeface="Britannic Bold" panose="020B0903060703020204" pitchFamily="34" charset="0"/>
            </a:endParaRPr>
          </a:p>
          <a:p>
            <a:pPr marL="0" indent="0"/>
            <a:endParaRPr lang="it-IT" altLang="it-IT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E663F139-0523-418C-90CE-65106407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17" y="5166786"/>
            <a:ext cx="2175029" cy="9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B1DE6B-A23E-4013-A3A3-BD80422AB448}"/>
              </a:ext>
            </a:extLst>
          </p:cNvPr>
          <p:cNvSpPr txBox="1"/>
          <p:nvPr/>
        </p:nvSpPr>
        <p:spPr>
          <a:xfrm>
            <a:off x="9770062" y="6366107"/>
            <a:ext cx="182000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 I.C.S. GALILEI</a:t>
            </a:r>
          </a:p>
        </p:txBody>
      </p:sp>
    </p:spTree>
    <p:extLst>
      <p:ext uri="{BB962C8B-B14F-4D97-AF65-F5344CB8AC3E}">
        <p14:creationId xmlns:p14="http://schemas.microsoft.com/office/powerpoint/2010/main" val="341335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F964FC-45B4-4AC7-9222-27303DB8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071" y="6366107"/>
            <a:ext cx="464400" cy="148993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50A591-5F08-44FD-B8C4-D27AE07BC1DF}"/>
              </a:ext>
            </a:extLst>
          </p:cNvPr>
          <p:cNvSpPr txBox="1">
            <a:spLocks noChangeArrowheads="1"/>
          </p:cNvSpPr>
          <p:nvPr/>
        </p:nvSpPr>
        <p:spPr>
          <a:xfrm>
            <a:off x="1289297" y="536734"/>
            <a:ext cx="9378703" cy="11526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14400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altLang="it-IT" dirty="0"/>
              <a:t>           </a:t>
            </a:r>
            <a:r>
              <a:rPr lang="it-IT" altLang="it-IT" sz="5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ARMADIETTI  per gli alunni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2FEA95-AFB9-46BA-9345-1AC8F1ADF309}"/>
              </a:ext>
            </a:extLst>
          </p:cNvPr>
          <p:cNvSpPr txBox="1"/>
          <p:nvPr/>
        </p:nvSpPr>
        <p:spPr>
          <a:xfrm>
            <a:off x="1892423" y="1926454"/>
            <a:ext cx="8407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Britannic Bold" panose="020B0903060703020204" pitchFamily="34" charset="0"/>
              </a:rPr>
              <a:t>Per ovviare al peso degli zaini provvederemo a fornire gli alunni di uno spazio nei corridoi per inserire il materiale che può essere lasciato a scuola.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90B6048-EC1D-49D7-B0F2-BB3CDF318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74" y="3061395"/>
            <a:ext cx="3373514" cy="27041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4B49E-15CE-4FA6-AD45-0DADF15EDD14}"/>
              </a:ext>
            </a:extLst>
          </p:cNvPr>
          <p:cNvSpPr txBox="1"/>
          <p:nvPr/>
        </p:nvSpPr>
        <p:spPr>
          <a:xfrm>
            <a:off x="9770062" y="6366107"/>
            <a:ext cx="182000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 I.C.S. GALILEI</a:t>
            </a:r>
          </a:p>
        </p:txBody>
      </p:sp>
    </p:spTree>
    <p:extLst>
      <p:ext uri="{BB962C8B-B14F-4D97-AF65-F5344CB8AC3E}">
        <p14:creationId xmlns:p14="http://schemas.microsoft.com/office/powerpoint/2010/main" val="303812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9FAD9-0556-422B-9B9A-3797A6AB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509" y="322207"/>
            <a:ext cx="8048625" cy="832104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it-IT" sz="3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PROGETTI PER L’INCLUSIONE 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B873990-5C6A-4377-BAAF-6B5FC178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37456E-F501-4F84-AF96-24062FBCEE93}"/>
              </a:ext>
            </a:extLst>
          </p:cNvPr>
          <p:cNvSpPr txBox="1"/>
          <p:nvPr/>
        </p:nvSpPr>
        <p:spPr>
          <a:xfrm>
            <a:off x="790113" y="1189609"/>
            <a:ext cx="106102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Britannic Bold" panose="020B0903060703020204" pitchFamily="34" charset="0"/>
              </a:rPr>
              <a:t>PESARO LA MIA CITTA’                                           MUSICOTERAPIA IN AMBITO DIDATTICO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algn="ctr"/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r>
              <a:rPr lang="it-IT" sz="2000" dirty="0">
                <a:solidFill>
                  <a:srgbClr val="0070C0"/>
                </a:solidFill>
                <a:latin typeface="Britannic Bold" panose="020B0903060703020204" pitchFamily="34" charset="0"/>
              </a:rPr>
              <a:t>ATTIVITA’ MUSICALE CON STRUMENTARIO </a:t>
            </a:r>
          </a:p>
          <a:p>
            <a:pPr algn="ctr"/>
            <a:r>
              <a:rPr lang="it-IT" sz="2000" dirty="0">
                <a:solidFill>
                  <a:srgbClr val="0070C0"/>
                </a:solidFill>
                <a:latin typeface="Britannic Bold" panose="020B0903060703020204" pitchFamily="34" charset="0"/>
              </a:rPr>
              <a:t>ORFF E PIANOFORTE                                        REALIZZAZIONE DI LIBRI E CARTELLONI </a:t>
            </a:r>
          </a:p>
          <a:p>
            <a:pPr algn="ctr"/>
            <a:r>
              <a:rPr lang="it-IT" sz="2000" dirty="0">
                <a:solidFill>
                  <a:srgbClr val="0070C0"/>
                </a:solidFill>
                <a:latin typeface="Britannic Bold" panose="020B0903060703020204" pitchFamily="34" charset="0"/>
              </a:rPr>
              <a:t>                                                             TATTILI SENSORIALI</a:t>
            </a:r>
          </a:p>
          <a:p>
            <a:pPr algn="ctr"/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endParaRPr lang="it-IT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endParaRPr lang="it-IT" dirty="0">
              <a:latin typeface="Britannic Bold" panose="020B0903060703020204" pitchFamily="34" charset="0"/>
            </a:endParaRPr>
          </a:p>
          <a:p>
            <a:r>
              <a:rPr lang="it-IT" dirty="0">
                <a:latin typeface="Britannic Bold" panose="020B0903060703020204" pitchFamily="34" charset="0"/>
              </a:rPr>
              <a:t> </a:t>
            </a:r>
          </a:p>
          <a:p>
            <a:endParaRPr lang="it-IT" dirty="0">
              <a:latin typeface="Britannic Bold" panose="020B0903060703020204" pitchFamily="34" charset="0"/>
            </a:endParaRPr>
          </a:p>
        </p:txBody>
      </p:sp>
      <p:pic>
        <p:nvPicPr>
          <p:cNvPr id="4" name="VID-20210108-WA0005">
            <a:hlinkClick r:id="" action="ppaction://media"/>
            <a:extLst>
              <a:ext uri="{FF2B5EF4-FFF2-40B4-BE49-F238E27FC236}">
                <a16:creationId xmlns:a16="http://schemas.microsoft.com/office/drawing/2014/main" id="{341F2BB0-A98D-4B64-BA21-1DFA4CF797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0489" y="4056123"/>
            <a:ext cx="1357217" cy="13050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4D33AE-C31F-46EB-804E-75BCD8EAD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045" y="4139715"/>
            <a:ext cx="1878178" cy="902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89C193F-A68D-4C7D-BDD3-1E4B2EDFC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876" y="5042415"/>
            <a:ext cx="1878178" cy="9027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179AF9-8FA4-4FCF-9BF8-25BB8FEE8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4860" y="4089933"/>
            <a:ext cx="1848105" cy="8882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F9DCE62-87F5-477F-9325-88A59980E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239" y="4089933"/>
            <a:ext cx="1748351" cy="12712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3AE8E4F-0C4F-4FF6-B5D6-CCE7C451B1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5347" y="1672702"/>
            <a:ext cx="2009787" cy="133985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9B6086D-9B73-4D0C-B878-02235842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278" y="1672702"/>
            <a:ext cx="2185154" cy="121236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7D95C9D-3CA5-4100-8B35-A1984E06D9AB}"/>
              </a:ext>
            </a:extLst>
          </p:cNvPr>
          <p:cNvSpPr txBox="1"/>
          <p:nvPr/>
        </p:nvSpPr>
        <p:spPr>
          <a:xfrm>
            <a:off x="9770062" y="6366107"/>
            <a:ext cx="182000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 I.C.S. GALILEI</a:t>
            </a:r>
          </a:p>
        </p:txBody>
      </p:sp>
    </p:spTree>
    <p:extLst>
      <p:ext uri="{BB962C8B-B14F-4D97-AF65-F5344CB8AC3E}">
        <p14:creationId xmlns:p14="http://schemas.microsoft.com/office/powerpoint/2010/main" val="16087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633816-9B8F-491F-964C-20805F39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152" y="428347"/>
            <a:ext cx="5007005" cy="30006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2EF569-E959-4063-828D-7CC403C5C4B8}"/>
              </a:ext>
            </a:extLst>
          </p:cNvPr>
          <p:cNvSpPr txBox="1"/>
          <p:nvPr/>
        </p:nvSpPr>
        <p:spPr>
          <a:xfrm>
            <a:off x="2281561" y="2951946"/>
            <a:ext cx="8717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70C0"/>
                </a:solidFill>
                <a:latin typeface="Britannic Bold" panose="020B0903060703020204" pitchFamily="34" charset="0"/>
              </a:rPr>
              <a:t>TERMINI ISCRIZIONI DAL 4 GENNAIO AL 25 GENNAIO</a:t>
            </a:r>
          </a:p>
          <a:p>
            <a:pPr algn="ctr"/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it-IT" sz="2000" dirty="0">
                <a:solidFill>
                  <a:srgbClr val="0070C0"/>
                </a:solidFill>
                <a:latin typeface="Britannic Bold" panose="020B0903060703020204" pitchFamily="34" charset="0"/>
              </a:rPr>
              <a:t>Direttamente sul sito del </a:t>
            </a:r>
          </a:p>
          <a:p>
            <a:pPr algn="ctr"/>
            <a:r>
              <a:rPr lang="it-IT" sz="2000" dirty="0">
                <a:solidFill>
                  <a:srgbClr val="0070C0"/>
                </a:solidFill>
                <a:latin typeface="Britannic Bold" panose="020B0903060703020204" pitchFamily="34" charset="0"/>
              </a:rPr>
              <a:t>Ministero dell’Istruzione</a:t>
            </a:r>
          </a:p>
          <a:p>
            <a:pPr algn="ctr"/>
            <a:endParaRPr lang="it-IT" sz="2000" dirty="0">
              <a:solidFill>
                <a:srgbClr val="0070C0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it-IT" sz="2000" dirty="0">
                <a:solidFill>
                  <a:srgbClr val="0070C0"/>
                </a:solidFill>
                <a:latin typeface="Britannic Bold" panose="020B0903060703020204" pitchFamily="34" charset="0"/>
              </a:rPr>
              <a:t>Il link accessibile anche dal nuovo sito dell’Istituto (…in costruzione)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14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  <p:pic>
        <p:nvPicPr>
          <p:cNvPr id="4" name="Immagine 3" descr="chalkboard-152414_960_720.png"/>
          <p:cNvPicPr>
            <a:picLocks noChangeAspect="1"/>
          </p:cNvPicPr>
          <p:nvPr/>
        </p:nvPicPr>
        <p:blipFill rotWithShape="1">
          <a:blip r:embed="rId2"/>
          <a:srcRect l="-1" t="-352" r="6002" b="12347"/>
          <a:stretch/>
        </p:blipFill>
        <p:spPr>
          <a:xfrm>
            <a:off x="1417217" y="425002"/>
            <a:ext cx="9529825" cy="58146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96645" y="746974"/>
            <a:ext cx="10975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all" dirty="0">
                <a:ln/>
                <a:solidFill>
                  <a:srgbClr val="FF6B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Programma open </a:t>
            </a:r>
            <a:r>
              <a:rPr lang="it-IT" sz="4800" b="1" cap="all" dirty="0" err="1">
                <a:ln/>
                <a:solidFill>
                  <a:srgbClr val="FF6B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day</a:t>
            </a:r>
            <a:endParaRPr lang="it-IT" sz="4800" b="1" cap="all" dirty="0">
              <a:ln/>
              <a:solidFill>
                <a:srgbClr val="FF6B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52078" y="1441861"/>
            <a:ext cx="5743853" cy="4257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VISITA </a:t>
            </a:r>
            <a:r>
              <a:rPr lang="it-IT" sz="1400" u="sng" dirty="0">
                <a:solidFill>
                  <a:srgbClr val="FCFCFC"/>
                </a:solidFill>
                <a:latin typeface="Comic Sans MS" panose="030F0702030302020204" pitchFamily="66" charset="0"/>
              </a:rPr>
              <a:t>VIRTUALE</a:t>
            </a: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 DELLA SCUOLA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ESTERNO DELLA SCUOLA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PALESTRA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INGRESSO E UFFICI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AULE DIDATTICHE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AULA MAGNA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LABORATORIO DI CUCINA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LABORATORIO DI SCIENZE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LABORATORIO DI INFORMATICA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AULA VIDEO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rgbClr val="FCFCFC"/>
                </a:solidFill>
                <a:latin typeface="Comic Sans MS" panose="030F0702030302020204" pitchFamily="66" charset="0"/>
              </a:rPr>
              <a:t>GIARDINO: ANFITEATRO PER EVENTI E SEZIONE ORTO BOTANICO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1400" dirty="0">
              <a:solidFill>
                <a:srgbClr val="FCFCF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7396" y="619045"/>
            <a:ext cx="4794819" cy="5129121"/>
          </a:xfrm>
          <a:solidFill>
            <a:srgbClr val="FFC000"/>
          </a:solidFill>
        </p:spPr>
        <p:txBody>
          <a:bodyPr rtlCol="0"/>
          <a:lstStyle/>
          <a:p>
            <a:pPr rtl="0"/>
            <a:r>
              <a:rPr lang="it-IT" sz="3600" b="1" noProof="1">
                <a:solidFill>
                  <a:srgbClr val="093C71"/>
                </a:solidFill>
              </a:rPr>
              <a:t>E</a:t>
            </a:r>
            <a:r>
              <a:rPr lang="it-IT" sz="3200" noProof="1">
                <a:solidFill>
                  <a:srgbClr val="093C71"/>
                </a:solidFill>
              </a:rPr>
              <a:t>sperienziale</a:t>
            </a:r>
          </a:p>
          <a:p>
            <a:pPr rtl="0"/>
            <a:r>
              <a:rPr lang="it-IT" sz="3600" b="1" noProof="1">
                <a:solidFill>
                  <a:srgbClr val="093C71"/>
                </a:solidFill>
              </a:rPr>
              <a:t>F</a:t>
            </a:r>
            <a:r>
              <a:rPr lang="it-IT" sz="3200" noProof="1">
                <a:solidFill>
                  <a:srgbClr val="093C71"/>
                </a:solidFill>
              </a:rPr>
              <a:t>unzionale</a:t>
            </a:r>
          </a:p>
          <a:p>
            <a:pPr rtl="0"/>
            <a:r>
              <a:rPr lang="it-IT" sz="3600" b="1" noProof="1">
                <a:solidFill>
                  <a:srgbClr val="093C71"/>
                </a:solidFill>
              </a:rPr>
              <a:t>F</a:t>
            </a:r>
            <a:r>
              <a:rPr lang="it-IT" sz="3600" noProof="1">
                <a:solidFill>
                  <a:srgbClr val="093C71"/>
                </a:solidFill>
              </a:rPr>
              <a:t>ormativa</a:t>
            </a:r>
          </a:p>
          <a:p>
            <a:pPr rtl="0"/>
            <a:r>
              <a:rPr lang="it-IT" sz="3600" b="1" noProof="1">
                <a:solidFill>
                  <a:srgbClr val="093C71"/>
                </a:solidFill>
              </a:rPr>
              <a:t>I</a:t>
            </a:r>
            <a:r>
              <a:rPr lang="it-IT" sz="3200" noProof="1">
                <a:solidFill>
                  <a:srgbClr val="093C71"/>
                </a:solidFill>
              </a:rPr>
              <a:t>nnovativa</a:t>
            </a:r>
          </a:p>
          <a:p>
            <a:pPr rtl="0"/>
            <a:r>
              <a:rPr lang="it-IT" sz="3600" b="1" noProof="1">
                <a:solidFill>
                  <a:srgbClr val="093C71"/>
                </a:solidFill>
              </a:rPr>
              <a:t>C</a:t>
            </a:r>
            <a:r>
              <a:rPr lang="it-IT" sz="3200" noProof="1">
                <a:solidFill>
                  <a:srgbClr val="093C71"/>
                </a:solidFill>
              </a:rPr>
              <a:t>ostruttiva</a:t>
            </a:r>
          </a:p>
          <a:p>
            <a:pPr rtl="0"/>
            <a:r>
              <a:rPr lang="it-IT" sz="3600" b="1" noProof="1">
                <a:solidFill>
                  <a:srgbClr val="093C71"/>
                </a:solidFill>
              </a:rPr>
              <a:t>A</a:t>
            </a:r>
            <a:r>
              <a:rPr lang="it-IT" sz="3200" noProof="1">
                <a:solidFill>
                  <a:srgbClr val="093C71"/>
                </a:solidFill>
              </a:rPr>
              <a:t>ccogliente</a:t>
            </a:r>
          </a:p>
          <a:p>
            <a:pPr rtl="0"/>
            <a:r>
              <a:rPr lang="it-IT" sz="3600" b="1" noProof="1">
                <a:solidFill>
                  <a:srgbClr val="093C71"/>
                </a:solidFill>
              </a:rPr>
              <a:t>C</a:t>
            </a:r>
            <a:r>
              <a:rPr lang="it-IT" sz="3200" noProof="1">
                <a:solidFill>
                  <a:srgbClr val="093C71"/>
                </a:solidFill>
              </a:rPr>
              <a:t>ooperativa</a:t>
            </a:r>
          </a:p>
          <a:p>
            <a:pPr rtl="0"/>
            <a:r>
              <a:rPr lang="it-IT" sz="3600" b="1" noProof="1">
                <a:solidFill>
                  <a:srgbClr val="093C71"/>
                </a:solidFill>
              </a:rPr>
              <a:t>E</a:t>
            </a:r>
            <a:r>
              <a:rPr lang="it-IT" sz="3200" noProof="1">
                <a:solidFill>
                  <a:srgbClr val="093C71"/>
                </a:solidFill>
              </a:rPr>
              <a:t>mozionante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4516561" y="506431"/>
            <a:ext cx="1424651" cy="1097682"/>
            <a:chOff x="967966" y="847100"/>
            <a:chExt cx="1424651" cy="1097682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dirty="0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dirty="0"/>
              </a:p>
            </p:txBody>
          </p:sp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dirty="0"/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dirty="0"/>
              </a:p>
            </p:txBody>
          </p:sp>
          <p:sp>
            <p:nvSpPr>
              <p:cNvPr id="34" name="Figura a mano libera: Forma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dirty="0"/>
              </a:p>
            </p:txBody>
          </p:sp>
        </p:grp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</p:grpSp>
      <p:grpSp>
        <p:nvGrpSpPr>
          <p:cNvPr id="83" name="Gruppo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901209" y="601543"/>
            <a:ext cx="1600379" cy="1524851"/>
            <a:chOff x="-68843" y="1795825"/>
            <a:chExt cx="1600379" cy="1524851"/>
          </a:xfrm>
        </p:grpSpPr>
        <p:sp>
          <p:nvSpPr>
            <p:cNvPr id="84" name="Figura a mano libera: Forma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1600" dirty="0"/>
            </a:p>
          </p:txBody>
        </p:sp>
        <p:sp>
          <p:nvSpPr>
            <p:cNvPr id="85" name="Figura a mano libera: Forma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1600" dirty="0"/>
            </a:p>
          </p:txBody>
        </p:sp>
        <p:sp>
          <p:nvSpPr>
            <p:cNvPr id="86" name="Figura a mano libera: Forma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1600" dirty="0"/>
            </a:p>
          </p:txBody>
        </p:sp>
        <p:sp>
          <p:nvSpPr>
            <p:cNvPr id="87" name="Figura a mano libera: Forma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1600" dirty="0"/>
            </a:p>
          </p:txBody>
        </p:sp>
        <p:sp>
          <p:nvSpPr>
            <p:cNvPr id="89" name="Figura a mano libera: Forma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1600" dirty="0"/>
            </a:p>
          </p:txBody>
        </p:sp>
        <p:sp>
          <p:nvSpPr>
            <p:cNvPr id="90" name="Figura a mano libera: Forma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1600" dirty="0"/>
            </a:p>
          </p:txBody>
        </p:sp>
        <p:sp>
          <p:nvSpPr>
            <p:cNvPr id="91" name="Figura a mano libera: Forma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1600" dirty="0"/>
            </a:p>
          </p:txBody>
        </p:sp>
        <p:sp>
          <p:nvSpPr>
            <p:cNvPr id="92" name="Figura a mano libera: Forma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sz="1600" dirty="0"/>
            </a:p>
          </p:txBody>
        </p:sp>
        <p:sp>
          <p:nvSpPr>
            <p:cNvPr id="93" name="Casella di testo 92">
              <a:extLst>
                <a:ext uri="{FF2B5EF4-FFF2-40B4-BE49-F238E27FC236}">
                  <a16:creationId xmlns:a16="http://schemas.microsoft.com/office/drawing/2014/main" id="{289CE6C4-0D73-44F7-99B9-7B80B6B686F6}"/>
                </a:ext>
              </a:extLst>
            </p:cNvPr>
            <p:cNvSpPr txBox="1"/>
            <p:nvPr/>
          </p:nvSpPr>
          <p:spPr>
            <a:xfrm>
              <a:off x="8800" y="1929866"/>
              <a:ext cx="144509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it-IT" sz="1500" b="1">
                  <a:solidFill>
                    <a:schemeClr val="bg1"/>
                  </a:solidFill>
                </a:rPr>
                <a:t>SCIENZIATO</a:t>
              </a:r>
              <a:endParaRPr lang="it-IT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Gruppo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4240615" y="4407385"/>
            <a:ext cx="1511898" cy="1012825"/>
            <a:chOff x="7911409" y="975790"/>
            <a:chExt cx="1511898" cy="1012825"/>
          </a:xfrm>
        </p:grpSpPr>
        <p:sp>
          <p:nvSpPr>
            <p:cNvPr id="165" name="Figura a mano libera: Forma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166" name="Figura a mano libera: Forma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167" name="Figura a mano libera: Forma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168" name="Figura a mano libera: Forma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169" name="Casella di testo 168">
              <a:extLst>
                <a:ext uri="{FF2B5EF4-FFF2-40B4-BE49-F238E27FC236}">
                  <a16:creationId xmlns:a16="http://schemas.microsoft.com/office/drawing/2014/main" id="{B1099266-5805-486E-BC85-D455155149D1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sz="1000">
                  <a:solidFill>
                    <a:schemeClr val="accent1"/>
                  </a:solidFill>
                  <a:latin typeface="+mj-lt"/>
                </a:rPr>
                <a:t>BRANI FUNKY</a:t>
              </a:r>
              <a:endParaRPr lang="it-IT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8704" y="2178046"/>
            <a:ext cx="5198117" cy="1778085"/>
          </a:xfrm>
        </p:spPr>
        <p:txBody>
          <a:bodyPr/>
          <a:lstStyle/>
          <a:p>
            <a:r>
              <a:rPr lang="it-IT"/>
              <a:t>La scuola che vorrei…</a:t>
            </a:r>
            <a:endParaRPr lang="it-IT" dirty="0"/>
          </a:p>
        </p:txBody>
      </p:sp>
      <p:pic>
        <p:nvPicPr>
          <p:cNvPr id="63" name="Immagine 62" descr="Primo piano di un logo&#10;&#10;Descrizione generata automaticamente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863336">
            <a:off x="1034448" y="4496512"/>
            <a:ext cx="1274174" cy="12802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6282" y="363117"/>
            <a:ext cx="4566463" cy="1008304"/>
          </a:xfrm>
          <a:solidFill>
            <a:srgbClr val="FFC000"/>
          </a:solidFill>
        </p:spPr>
        <p:txBody>
          <a:bodyPr rtlCol="0"/>
          <a:lstStyle/>
          <a:p>
            <a:pPr algn="ctr" rtl="0"/>
            <a:r>
              <a:rPr lang="it-IT" sz="3200" b="1" noProof="1">
                <a:solidFill>
                  <a:srgbClr val="093C71"/>
                </a:solidFill>
              </a:rPr>
              <a:t>LA NOSTRA MISSION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00493" y="1596776"/>
            <a:ext cx="9885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5"/>
                </a:solidFill>
                <a:latin typeface="Lucida Handwriting" panose="03010101010101010101" pitchFamily="66" charset="0"/>
              </a:rPr>
              <a:t>«…PORRE ATTENZIONE ALLO STUDENTE COME PERSONA, CONSIDERATA NELLA SUA UNICITA’ E ORIGINALITA’…»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31226" y="2920356"/>
            <a:ext cx="9094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93C71"/>
                </a:solidFill>
                <a:latin typeface="Britannic Bold" panose="020B0903060703020204" pitchFamily="34" charset="0"/>
              </a:rPr>
              <a:t>La nostra scuola è attenta innanzitutto al benessere psico-fisico di ogni alunno, al contesto familiare e territoriale, alle differenze culturali e sociali. </a:t>
            </a:r>
          </a:p>
          <a:p>
            <a:pPr algn="just"/>
            <a:r>
              <a:rPr lang="it-IT" sz="2400" dirty="0">
                <a:solidFill>
                  <a:srgbClr val="093C71"/>
                </a:solidFill>
                <a:latin typeface="Britannic Bold" panose="020B0903060703020204" pitchFamily="34" charset="0"/>
              </a:rPr>
              <a:t>Il diritto allo studio diventa diritto alla buona qualità della vita scolastica.</a:t>
            </a:r>
          </a:p>
          <a:p>
            <a:pPr algn="just"/>
            <a:r>
              <a:rPr lang="it-IT" sz="2400" dirty="0">
                <a:solidFill>
                  <a:srgbClr val="093C71"/>
                </a:solidFill>
                <a:latin typeface="Britannic Bold" panose="020B0903060703020204" pitchFamily="34" charset="0"/>
              </a:rPr>
              <a:t>Tutte le attività della scuola tendono a realizzare un apprendimento attivo che tiene conto dell’età, delle esperienze, delle potenzialità e delle abitudini del singolo allievo</a:t>
            </a:r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.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8" r="60720" b="11569"/>
          <a:stretch/>
        </p:blipFill>
        <p:spPr>
          <a:xfrm>
            <a:off x="10309123" y="4122494"/>
            <a:ext cx="1637482" cy="184484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 txBox="1">
            <a:spLocks/>
          </p:cNvSpPr>
          <p:nvPr/>
        </p:nvSpPr>
        <p:spPr>
          <a:xfrm>
            <a:off x="3916282" y="347222"/>
            <a:ext cx="4566463" cy="1008304"/>
          </a:xfrm>
          <a:prstGeom prst="roundRect">
            <a:avLst>
              <a:gd name="adj" fmla="val 7719"/>
            </a:avLst>
          </a:prstGeom>
          <a:solidFill>
            <a:srgbClr val="FFC000"/>
          </a:solidFill>
        </p:spPr>
        <p:txBody>
          <a:bodyPr vert="horz" lIns="7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65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12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47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noProof="1">
                <a:solidFill>
                  <a:srgbClr val="093C71"/>
                </a:solidFill>
              </a:rPr>
              <a:t>LA NOSTRA MISSION</a:t>
            </a:r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LE NOSTRE PRIORITÀ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240884"/>
            <a:ext cx="5989982" cy="4735115"/>
          </a:xfrm>
        </p:spPr>
        <p:txBody>
          <a:bodyPr rtlCol="0"/>
          <a:lstStyle/>
          <a:p>
            <a:pPr marL="514350" indent="-514350" rtl="0">
              <a:lnSpc>
                <a:spcPct val="100000"/>
              </a:lnSpc>
              <a:buFont typeface="+mj-lt"/>
              <a:buAutoNum type="arabicPeriod"/>
            </a:pPr>
            <a:r>
              <a:rPr lang="it-IT" sz="2800" dirty="0">
                <a:solidFill>
                  <a:srgbClr val="0070C0"/>
                </a:solidFill>
              </a:rPr>
              <a:t>STARE BENE A SCUOLA E GENITORIALITA’ </a:t>
            </a:r>
          </a:p>
          <a:p>
            <a:pPr marL="514350" indent="-514350" rtl="0">
              <a:lnSpc>
                <a:spcPct val="100000"/>
              </a:lnSpc>
              <a:buFont typeface="+mj-lt"/>
              <a:buAutoNum type="arabicPeriod"/>
            </a:pPr>
            <a:r>
              <a:rPr lang="it-IT" sz="2800" dirty="0">
                <a:solidFill>
                  <a:srgbClr val="FF0000"/>
                </a:solidFill>
              </a:rPr>
              <a:t>METODO DI STUDIO</a:t>
            </a:r>
          </a:p>
          <a:p>
            <a:pPr marL="514350" indent="-514350" rtl="0">
              <a:lnSpc>
                <a:spcPct val="100000"/>
              </a:lnSpc>
              <a:buFont typeface="+mj-lt"/>
              <a:buAutoNum type="arabicPeriod"/>
            </a:pPr>
            <a:r>
              <a:rPr lang="it-IT" sz="2800" dirty="0">
                <a:solidFill>
                  <a:srgbClr val="02AE12"/>
                </a:solidFill>
              </a:rPr>
              <a:t>DIDATTICA INCLUSIVA</a:t>
            </a:r>
          </a:p>
          <a:p>
            <a:pPr marL="514350" indent="-514350" rtl="0">
              <a:lnSpc>
                <a:spcPct val="100000"/>
              </a:lnSpc>
              <a:buFont typeface="+mj-lt"/>
              <a:buAutoNum type="arabicPeriod"/>
            </a:pPr>
            <a:r>
              <a:rPr lang="it-IT" sz="2800" dirty="0">
                <a:solidFill>
                  <a:srgbClr val="FF6B00"/>
                </a:solidFill>
              </a:rPr>
              <a:t>POTENZIAMENTO LINGUE STRANIERE</a:t>
            </a:r>
          </a:p>
          <a:p>
            <a:pPr marL="514350" indent="-514350" rtl="0">
              <a:lnSpc>
                <a:spcPct val="100000"/>
              </a:lnSpc>
              <a:buFont typeface="+mj-lt"/>
              <a:buAutoNum type="arabicPeriod"/>
            </a:pPr>
            <a:r>
              <a:rPr lang="it-IT" sz="2800" dirty="0">
                <a:solidFill>
                  <a:srgbClr val="093C71"/>
                </a:solidFill>
              </a:rPr>
              <a:t>CONTINUITA’ ED ORIENTAMENTO</a:t>
            </a:r>
          </a:p>
          <a:p>
            <a:pPr marL="514350" indent="-514350" rtl="0">
              <a:lnSpc>
                <a:spcPct val="100000"/>
              </a:lnSpc>
              <a:buFont typeface="+mj-lt"/>
              <a:buAutoNum type="arabicPeriod"/>
            </a:pPr>
            <a:r>
              <a:rPr lang="it-IT" sz="2800" dirty="0">
                <a:solidFill>
                  <a:srgbClr val="AC0000"/>
                </a:solidFill>
              </a:rPr>
              <a:t>CORSI DI RECUPERO E POTENZIAMENTO </a:t>
            </a:r>
          </a:p>
        </p:txBody>
      </p:sp>
      <p:pic>
        <p:nvPicPr>
          <p:cNvPr id="12" name="Segnaposto immagine 11" descr="ragazzina con zaino blu che guarda la bacheca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pic>
        <p:nvPicPr>
          <p:cNvPr id="7" name="Immagine 6" descr="Primo piano di un cartello&#10;&#10;Descrizione generata automaticamente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801" y="1066427"/>
            <a:ext cx="1383911" cy="13900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r="21087"/>
          <a:stretch>
            <a:fillRect/>
          </a:stretch>
        </p:blipFill>
        <p:spPr>
          <a:xfrm rot="-240000">
            <a:off x="760590" y="1305298"/>
            <a:ext cx="4188297" cy="3983772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04" y="548814"/>
            <a:ext cx="10862677" cy="446281"/>
          </a:xfrm>
        </p:spPr>
        <p:txBody>
          <a:bodyPr rtlCol="0"/>
          <a:lstStyle/>
          <a:p>
            <a:pPr rtl="0"/>
            <a:r>
              <a:rPr lang="it-IT" dirty="0"/>
              <a:t>Funzionamento orario: 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6647015"/>
              </p:ext>
            </p:extLst>
          </p:nvPr>
        </p:nvGraphicFramePr>
        <p:xfrm>
          <a:off x="5566399" y="548814"/>
          <a:ext cx="5153246" cy="4286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41"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Britannic Bold" panose="020B0903060703020204" pitchFamily="34" charset="0"/>
                        </a:rPr>
                        <a:t>Orario delle</a:t>
                      </a:r>
                      <a:r>
                        <a:rPr lang="it-IT" sz="2000" baseline="0" dirty="0">
                          <a:latin typeface="Britannic Bold" panose="020B0903060703020204" pitchFamily="34" charset="0"/>
                        </a:rPr>
                        <a:t> lezioni </a:t>
                      </a:r>
                      <a:endParaRPr lang="it-IT" sz="2000" dirty="0">
                        <a:latin typeface="Britannic Bold" panose="020B09030607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16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1°ora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08:00 - 08:55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16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2° 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08:55 – 09:50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16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INTERVALLO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09:50 – 10:00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06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3° 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10:00 – 10.55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947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4° 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10:55 – 11:45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947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INTERVALLO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Britannic Bold" panose="020B0903060703020204" pitchFamily="34" charset="0"/>
                        </a:rPr>
                        <a:t>11:45 – 11:50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468745"/>
                  </a:ext>
                </a:extLst>
              </a:tr>
              <a:tr h="460416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5 ° 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11:50 – 12:45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023"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6° 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Britannic Bold" panose="020B0903060703020204" pitchFamily="34" charset="0"/>
                          <a:ea typeface="+mn-ea"/>
                          <a:cs typeface="+mn-cs"/>
                        </a:rPr>
                        <a:t>12:45 – 13:40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5495696" y="4897599"/>
            <a:ext cx="477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Dal lunedì al venerdì</a:t>
            </a:r>
          </a:p>
          <a:p>
            <a:pPr algn="just"/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+ 1 sabato al mese </a:t>
            </a:r>
          </a:p>
          <a:p>
            <a:pPr algn="just"/>
            <a:r>
              <a:rPr lang="it-IT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(da ottobre a maggio)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53" y="334550"/>
            <a:ext cx="1145195" cy="113026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</p:spTree>
    <p:extLst>
      <p:ext uri="{BB962C8B-B14F-4D97-AF65-F5344CB8AC3E}">
        <p14:creationId xmlns:p14="http://schemas.microsoft.com/office/powerpoint/2010/main" val="52655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halkboard-152414_960_720.png"/>
          <p:cNvPicPr>
            <a:picLocks noChangeAspect="1"/>
          </p:cNvPicPr>
          <p:nvPr/>
        </p:nvPicPr>
        <p:blipFill>
          <a:blip r:embed="rId3"/>
          <a:srcRect t="-351" r="4917" b="8788"/>
          <a:stretch>
            <a:fillRect/>
          </a:stretch>
        </p:blipFill>
        <p:spPr>
          <a:xfrm>
            <a:off x="1303282" y="336331"/>
            <a:ext cx="9574925" cy="600909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204900" y="2488775"/>
            <a:ext cx="767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>
                <a:ln/>
                <a:solidFill>
                  <a:srgbClr val="FF6B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I nostri progetti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524778" y="2419380"/>
            <a:ext cx="227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ORIENTAMENTO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Realizzazione dell’identità mediante la scoperta del proprio talento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7542" r="11841" b="5098"/>
          <a:stretch/>
        </p:blipFill>
        <p:spPr>
          <a:xfrm>
            <a:off x="1618372" y="1512600"/>
            <a:ext cx="1491546" cy="16324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45" y="1512600"/>
            <a:ext cx="1602933" cy="159742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72203" y="1640826"/>
            <a:ext cx="29051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APPRENDISTA CICERONE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Conoscere e valorizzare il territorio con la sua storia e cultura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1" t="21135" r="1730" b="-1"/>
          <a:stretch/>
        </p:blipFill>
        <p:spPr>
          <a:xfrm>
            <a:off x="1760415" y="3881598"/>
            <a:ext cx="1491546" cy="164277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120471"/>
            <a:ext cx="1533179" cy="147312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125438" y="4133395"/>
            <a:ext cx="2454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PROGETTO LETTURA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Biblioteca San Giovanni, di quartiere e incontro con l’autore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524778" y="333822"/>
            <a:ext cx="5628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B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Area umanistica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</p:spTree>
    <p:extLst>
      <p:ext uri="{BB962C8B-B14F-4D97-AF65-F5344CB8AC3E}">
        <p14:creationId xmlns:p14="http://schemas.microsoft.com/office/powerpoint/2010/main" val="226644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628650" y="581156"/>
            <a:ext cx="10691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B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Area</a:t>
            </a: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B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scientifico-tecnologica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36" y="1957452"/>
            <a:ext cx="1510273" cy="1510273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977155" y="2218766"/>
            <a:ext cx="373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ALIMENTA LA TUA SALUTE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Per conoscere l’importanza di una corretta alimentazione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11250"/>
          <a:stretch/>
        </p:blipFill>
        <p:spPr>
          <a:xfrm>
            <a:off x="772310" y="4167667"/>
            <a:ext cx="1510273" cy="146976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2522659" y="4165161"/>
            <a:ext cx="4431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CRESCERE CHE IMPRESA</a:t>
            </a:r>
          </a:p>
          <a:p>
            <a:pPr marL="342900" indent="-342900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Programma didattico di educazione</a:t>
            </a:r>
          </a:p>
          <a:p>
            <a:pPr marL="342900" indent="-342900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imprenditoriale e alfabetizzazione</a:t>
            </a:r>
          </a:p>
          <a:p>
            <a:pPr marL="342900" indent="-342900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finanziaria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21" y="2082979"/>
            <a:ext cx="1707641" cy="1166888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8723662" y="2204758"/>
            <a:ext cx="3031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GIOCHI MATEMATICI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In collaborazione con università Bocconi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5"/>
          <a:stretch/>
        </p:blipFill>
        <p:spPr>
          <a:xfrm>
            <a:off x="6821657" y="4165161"/>
            <a:ext cx="1655452" cy="1145166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8534354" y="4165161"/>
            <a:ext cx="3221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ADOLESCENTI CRESCONO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Incontri con esperti sui temi del bullismo ed i rischi delle dipendenze 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</p:spTree>
    <p:extLst>
      <p:ext uri="{BB962C8B-B14F-4D97-AF65-F5344CB8AC3E}">
        <p14:creationId xmlns:p14="http://schemas.microsoft.com/office/powerpoint/2010/main" val="41066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50105" y="614393"/>
            <a:ext cx="543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B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Area linguistica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04678" y="5486400"/>
            <a:ext cx="538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VIAGGIO STUDIO</a:t>
            </a:r>
          </a:p>
          <a:p>
            <a:pPr algn="ctr"/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In Inghilterra, Spagna, Francia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734175" y="1821410"/>
            <a:ext cx="2921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LEZIONI DI CONVERSAZIONE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Con madrelingua in inglese, spagnolo e francese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6" y="1821410"/>
            <a:ext cx="2106944" cy="158020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00560" y="1821410"/>
            <a:ext cx="2764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SPETTACOLO TEATRALE IN LINGUA</a:t>
            </a:r>
          </a:p>
          <a:p>
            <a:r>
              <a:rPr lang="it-IT" sz="2000" dirty="0">
                <a:solidFill>
                  <a:srgbClr val="093C71"/>
                </a:solidFill>
                <a:latin typeface="Britannic Bold" panose="020B0903060703020204" pitchFamily="34" charset="0"/>
              </a:rPr>
              <a:t>Inglese, spagnolo e francese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74" y="1821410"/>
            <a:ext cx="2085145" cy="1431002"/>
          </a:xfrm>
          <a:prstGeom prst="rect">
            <a:avLst/>
          </a:prstGeom>
        </p:spPr>
      </p:pic>
      <p:sp>
        <p:nvSpPr>
          <p:cNvPr id="9" name="AutoShape 2" descr="C:\Users\admin\Desktop\Ila\Presentazione open day\globe-4105736__3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C:\Users\admin\Desktop\Ila\Presentazione open day\globe-4105736__34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6" descr="C:\Users\admin\Desktop\Ila\Presentazione open day\globe-4105736__34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00" y="3546502"/>
            <a:ext cx="3147582" cy="182559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782175" y="6381750"/>
            <a:ext cx="1847850" cy="369332"/>
          </a:xfrm>
          <a:prstGeom prst="rect">
            <a:avLst/>
          </a:prstGeom>
          <a:solidFill>
            <a:srgbClr val="093C7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ICS GALILEI</a:t>
            </a:r>
          </a:p>
        </p:txBody>
      </p:sp>
    </p:spTree>
    <p:extLst>
      <p:ext uri="{BB962C8B-B14F-4D97-AF65-F5344CB8AC3E}">
        <p14:creationId xmlns:p14="http://schemas.microsoft.com/office/powerpoint/2010/main" val="2119205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569_TF78725693.potx" id="{FA5AB68B-EA41-47CD-8811-D609DE442AA2}" vid="{7DBC40FD-64CD-4247-BF30-3E2D71E1673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scuola superiore</Template>
  <TotalTime>0</TotalTime>
  <Words>794</Words>
  <Application>Microsoft Office PowerPoint</Application>
  <PresentationFormat>Widescreen</PresentationFormat>
  <Paragraphs>187</Paragraphs>
  <Slides>18</Slides>
  <Notes>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Arial Rounded MT Bold</vt:lpstr>
      <vt:lpstr>Britannic Bold</vt:lpstr>
      <vt:lpstr>Calibri</vt:lpstr>
      <vt:lpstr>Comic Sans MS</vt:lpstr>
      <vt:lpstr>Lucida Handwriting</vt:lpstr>
      <vt:lpstr>Times New Roman</vt:lpstr>
      <vt:lpstr>Wingdings</vt:lpstr>
      <vt:lpstr>Tema di Office</vt:lpstr>
      <vt:lpstr>Scuola secondaria  di I grado  GALILEO GALILEI</vt:lpstr>
      <vt:lpstr>La scuola che vorrei…</vt:lpstr>
      <vt:lpstr>Presentazione standard di PowerPoint</vt:lpstr>
      <vt:lpstr>LE NOSTRE PRIORITÀ</vt:lpstr>
      <vt:lpstr>Funzionamento orario: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TECNOLOGIA NELLA DIDATTICA</vt:lpstr>
      <vt:lpstr>Presentazione standard di PowerPoint</vt:lpstr>
      <vt:lpstr>PROGETTI PER L’INCLUSIONE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2019-11-22T10:40:52Z</dcterms:created>
  <dcterms:modified xsi:type="dcterms:W3CDTF">2021-01-09T15:53:39Z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